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32" r:id="rId6"/>
    <p:sldMasterId id="2147483744" r:id="rId7"/>
  </p:sldMasterIdLst>
  <p:notesMasterIdLst>
    <p:notesMasterId r:id="rId44"/>
  </p:notesMasterIdLst>
  <p:sldIdLst>
    <p:sldId id="256" r:id="rId8"/>
    <p:sldId id="268" r:id="rId9"/>
    <p:sldId id="276" r:id="rId10"/>
    <p:sldId id="277" r:id="rId11"/>
    <p:sldId id="278" r:id="rId12"/>
    <p:sldId id="299" r:id="rId13"/>
    <p:sldId id="297" r:id="rId14"/>
    <p:sldId id="275" r:id="rId15"/>
    <p:sldId id="309" r:id="rId16"/>
    <p:sldId id="311" r:id="rId17"/>
    <p:sldId id="312" r:id="rId18"/>
    <p:sldId id="313" r:id="rId19"/>
    <p:sldId id="280" r:id="rId20"/>
    <p:sldId id="281" r:id="rId21"/>
    <p:sldId id="273" r:id="rId22"/>
    <p:sldId id="286" r:id="rId23"/>
    <p:sldId id="287" r:id="rId24"/>
    <p:sldId id="289" r:id="rId25"/>
    <p:sldId id="290" r:id="rId26"/>
    <p:sldId id="291" r:id="rId27"/>
    <p:sldId id="292" r:id="rId28"/>
    <p:sldId id="294" r:id="rId29"/>
    <p:sldId id="288" r:id="rId30"/>
    <p:sldId id="314" r:id="rId31"/>
    <p:sldId id="315" r:id="rId32"/>
    <p:sldId id="316" r:id="rId33"/>
    <p:sldId id="317" r:id="rId34"/>
    <p:sldId id="301" r:id="rId35"/>
    <p:sldId id="302" r:id="rId36"/>
    <p:sldId id="303" r:id="rId37"/>
    <p:sldId id="304" r:id="rId38"/>
    <p:sldId id="305" r:id="rId39"/>
    <p:sldId id="306" r:id="rId40"/>
    <p:sldId id="307" r:id="rId41"/>
    <p:sldId id="308" r:id="rId42"/>
    <p:sldId id="27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3" d="2"/>
        <a:sy n="3" d="2"/>
      </p:scale>
      <p:origin x="0" y="0"/>
    </p:cViewPr>
  </p:notesTextViewPr>
  <p:sorterViewPr>
    <p:cViewPr>
      <p:scale>
        <a:sx n="100" d="100"/>
        <a:sy n="100" d="100"/>
      </p:scale>
      <p:origin x="0" y="-36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B0E88-509A-4428-8B50-3EA6F08A8610}" type="doc">
      <dgm:prSet loTypeId="urn:microsoft.com/office/officeart/2005/8/layout/architecture+Icon" loCatId="officeonline" qsTypeId="urn:microsoft.com/office/officeart/2005/8/quickstyle/simple1" qsCatId="simple" csTypeId="urn:microsoft.com/office/officeart/2005/8/colors/accent1_2" csCatId="accent1" phldr="1"/>
      <dgm:spPr/>
      <dgm:t>
        <a:bodyPr/>
        <a:lstStyle/>
        <a:p>
          <a:endParaRPr lang="en-US"/>
        </a:p>
      </dgm:t>
    </dgm:pt>
    <dgm:pt modelId="{3086A040-BADC-43A4-89E6-D1AB3D1D7D16}">
      <dgm:prSet phldrT="[Text]"/>
      <dgm:spPr>
        <a:blipFill rotWithShape="0">
          <a:blip xmlns:r="http://schemas.openxmlformats.org/officeDocument/2006/relationships" r:embed="rId1"/>
          <a:tile tx="0" ty="0" sx="100000" sy="100000" flip="none" algn="tl"/>
        </a:blipFill>
        <a:ln>
          <a:solidFill>
            <a:srgbClr val="663300"/>
          </a:solidFill>
        </a:ln>
      </dgm:spPr>
      <dgm:t>
        <a:bodyPr/>
        <a:lstStyle/>
        <a:p>
          <a:r>
            <a:rPr lang="fa-IR" dirty="0" smtClean="0">
              <a:cs typeface="B Homa" pitchFamily="2" charset="-78"/>
            </a:rPr>
            <a:t>خشت اول</a:t>
          </a:r>
          <a:endParaRPr lang="en-US" dirty="0">
            <a:cs typeface="B Homa" pitchFamily="2" charset="-78"/>
          </a:endParaRPr>
        </a:p>
      </dgm:t>
    </dgm:pt>
    <dgm:pt modelId="{F3F986AA-4C4D-4BB4-939F-F27DA652CEF0}" type="parTrans" cxnId="{EDB3CE17-183A-4341-8CA6-21168168F6AC}">
      <dgm:prSet/>
      <dgm:spPr/>
      <dgm:t>
        <a:bodyPr/>
        <a:lstStyle/>
        <a:p>
          <a:endParaRPr lang="en-US"/>
        </a:p>
      </dgm:t>
    </dgm:pt>
    <dgm:pt modelId="{EE6C8A2F-7F57-40DB-9BF3-79A23EBB1F5D}" type="sibTrans" cxnId="{EDB3CE17-183A-4341-8CA6-21168168F6AC}">
      <dgm:prSet/>
      <dgm:spPr/>
      <dgm:t>
        <a:bodyPr/>
        <a:lstStyle/>
        <a:p>
          <a:endParaRPr lang="en-US"/>
        </a:p>
      </dgm:t>
    </dgm:pt>
    <dgm:pt modelId="{02F9F5F7-8469-4FDE-B218-CB449CF223B8}">
      <dgm:prSet phldrT="[Text]"/>
      <dgm:spPr>
        <a:blipFill rotWithShape="0">
          <a:blip xmlns:r="http://schemas.openxmlformats.org/officeDocument/2006/relationships" r:embed="rId1"/>
          <a:tile tx="0" ty="0" sx="100000" sy="100000" flip="none" algn="tl"/>
        </a:blipFill>
        <a:ln>
          <a:solidFill>
            <a:srgbClr val="663300"/>
          </a:solidFill>
        </a:ln>
      </dgm:spPr>
      <dgm:t>
        <a:bodyPr/>
        <a:lstStyle/>
        <a:p>
          <a:r>
            <a:rPr lang="fa-IR" dirty="0" smtClean="0">
              <a:cs typeface="B Homa" pitchFamily="2" charset="-78"/>
            </a:rPr>
            <a:t>نهد معمار کج</a:t>
          </a:r>
          <a:endParaRPr lang="en-US" dirty="0">
            <a:cs typeface="B Homa" pitchFamily="2" charset="-78"/>
          </a:endParaRPr>
        </a:p>
      </dgm:t>
    </dgm:pt>
    <dgm:pt modelId="{CF41BFAE-0613-4EC5-BC2A-F9358F27C099}" type="parTrans" cxnId="{B03AE309-69C1-4E8A-B598-BD2275F2915A}">
      <dgm:prSet/>
      <dgm:spPr/>
      <dgm:t>
        <a:bodyPr/>
        <a:lstStyle/>
        <a:p>
          <a:endParaRPr lang="en-US"/>
        </a:p>
      </dgm:t>
    </dgm:pt>
    <dgm:pt modelId="{27E9FED0-AB44-4C3C-8D92-B6BFA2082C69}" type="sibTrans" cxnId="{B03AE309-69C1-4E8A-B598-BD2275F2915A}">
      <dgm:prSet/>
      <dgm:spPr/>
      <dgm:t>
        <a:bodyPr/>
        <a:lstStyle/>
        <a:p>
          <a:endParaRPr lang="en-US"/>
        </a:p>
      </dgm:t>
    </dgm:pt>
    <dgm:pt modelId="{11C3DB85-93BE-4C0A-BE88-9BD2F7A68969}">
      <dgm:prSet phldrT="[Text]"/>
      <dgm:spPr>
        <a:blipFill rotWithShape="0">
          <a:blip xmlns:r="http://schemas.openxmlformats.org/officeDocument/2006/relationships" r:embed="rId1"/>
          <a:tile tx="0" ty="0" sx="100000" sy="100000" flip="none" algn="tl"/>
        </a:blipFill>
        <a:ln>
          <a:solidFill>
            <a:srgbClr val="663300"/>
          </a:solidFill>
        </a:ln>
      </dgm:spPr>
      <dgm:t>
        <a:bodyPr/>
        <a:lstStyle/>
        <a:p>
          <a:r>
            <a:rPr lang="fa-IR" dirty="0" smtClean="0">
              <a:cs typeface="B Homa" pitchFamily="2" charset="-78"/>
            </a:rPr>
            <a:t>دیوار کج</a:t>
          </a:r>
          <a:endParaRPr lang="en-US" dirty="0">
            <a:cs typeface="B Homa" pitchFamily="2" charset="-78"/>
          </a:endParaRPr>
        </a:p>
      </dgm:t>
    </dgm:pt>
    <dgm:pt modelId="{4D464467-EAB3-4014-95E4-3D80E1955800}" type="parTrans" cxnId="{8C420931-E2F4-40E0-9EBC-277A156365D2}">
      <dgm:prSet/>
      <dgm:spPr/>
      <dgm:t>
        <a:bodyPr/>
        <a:lstStyle/>
        <a:p>
          <a:endParaRPr lang="en-US"/>
        </a:p>
      </dgm:t>
    </dgm:pt>
    <dgm:pt modelId="{45FF7333-434A-43A9-81F8-F105749BF4C6}" type="sibTrans" cxnId="{8C420931-E2F4-40E0-9EBC-277A156365D2}">
      <dgm:prSet/>
      <dgm:spPr/>
      <dgm:t>
        <a:bodyPr/>
        <a:lstStyle/>
        <a:p>
          <a:endParaRPr lang="en-US"/>
        </a:p>
      </dgm:t>
    </dgm:pt>
    <dgm:pt modelId="{6F70E27B-796B-4A03-BB97-4645F70EA3BF}">
      <dgm:prSet phldrT="[Text]"/>
      <dgm:spPr>
        <a:blipFill rotWithShape="0">
          <a:blip xmlns:r="http://schemas.openxmlformats.org/officeDocument/2006/relationships" r:embed="rId1"/>
          <a:tile tx="0" ty="0" sx="100000" sy="100000" flip="none" algn="tl"/>
        </a:blipFill>
        <a:ln>
          <a:solidFill>
            <a:srgbClr val="663300"/>
          </a:solidFill>
        </a:ln>
      </dgm:spPr>
      <dgm:t>
        <a:bodyPr/>
        <a:lstStyle/>
        <a:p>
          <a:r>
            <a:rPr lang="fa-IR" dirty="0" smtClean="0">
              <a:cs typeface="B Homa" pitchFamily="2" charset="-78"/>
            </a:rPr>
            <a:t>چون</a:t>
          </a:r>
          <a:endParaRPr lang="en-US" dirty="0">
            <a:cs typeface="B Homa" pitchFamily="2" charset="-78"/>
          </a:endParaRPr>
        </a:p>
      </dgm:t>
    </dgm:pt>
    <dgm:pt modelId="{B09CAEE1-546B-44CB-9446-C74DBB146687}" type="sibTrans" cxnId="{C35248F7-3065-447F-B04D-FFCB5241A0FF}">
      <dgm:prSet/>
      <dgm:spPr/>
      <dgm:t>
        <a:bodyPr/>
        <a:lstStyle/>
        <a:p>
          <a:endParaRPr lang="en-US"/>
        </a:p>
      </dgm:t>
    </dgm:pt>
    <dgm:pt modelId="{791F9649-501C-414D-B0C9-F9941DB84F14}" type="parTrans" cxnId="{C35248F7-3065-447F-B04D-FFCB5241A0FF}">
      <dgm:prSet/>
      <dgm:spPr/>
      <dgm:t>
        <a:bodyPr/>
        <a:lstStyle/>
        <a:p>
          <a:endParaRPr lang="en-US"/>
        </a:p>
      </dgm:t>
    </dgm:pt>
    <dgm:pt modelId="{7EDF6B52-4142-4E8C-AF5A-940A9151A19B}">
      <dgm:prSet phldrT="[Text]"/>
      <dgm:spPr>
        <a:blipFill rotWithShape="0">
          <a:blip xmlns:r="http://schemas.openxmlformats.org/officeDocument/2006/relationships" r:embed="rId1"/>
          <a:tile tx="0" ty="0" sx="100000" sy="100000" flip="none" algn="tl"/>
        </a:blipFill>
        <a:ln>
          <a:solidFill>
            <a:srgbClr val="663300"/>
          </a:solidFill>
        </a:ln>
      </dgm:spPr>
      <dgm:t>
        <a:bodyPr/>
        <a:lstStyle/>
        <a:p>
          <a:r>
            <a:rPr lang="fa-IR" dirty="0" smtClean="0">
              <a:cs typeface="B Homa" pitchFamily="2" charset="-78"/>
            </a:rPr>
            <a:t>می رود</a:t>
          </a:r>
          <a:endParaRPr lang="en-US" dirty="0">
            <a:cs typeface="B Homa" pitchFamily="2" charset="-78"/>
          </a:endParaRPr>
        </a:p>
      </dgm:t>
    </dgm:pt>
    <dgm:pt modelId="{03A45DA0-B31D-48A1-8740-7469EBB69678}" type="sibTrans" cxnId="{D27D69C2-447F-4886-AA59-904127F8C9E8}">
      <dgm:prSet/>
      <dgm:spPr/>
      <dgm:t>
        <a:bodyPr/>
        <a:lstStyle/>
        <a:p>
          <a:endParaRPr lang="en-US"/>
        </a:p>
      </dgm:t>
    </dgm:pt>
    <dgm:pt modelId="{B3FDFAC8-5FBC-4195-A4DB-0C8CE0383D53}" type="parTrans" cxnId="{D27D69C2-447F-4886-AA59-904127F8C9E8}">
      <dgm:prSet/>
      <dgm:spPr/>
      <dgm:t>
        <a:bodyPr/>
        <a:lstStyle/>
        <a:p>
          <a:endParaRPr lang="en-US"/>
        </a:p>
      </dgm:t>
    </dgm:pt>
    <dgm:pt modelId="{0B73099E-6F7B-4D58-BA45-B420CB0598DF}">
      <dgm:prSet phldrT="[Text]"/>
      <dgm:spPr>
        <a:blipFill rotWithShape="0">
          <a:blip xmlns:r="http://schemas.openxmlformats.org/officeDocument/2006/relationships" r:embed="rId1"/>
          <a:tile tx="0" ty="0" sx="100000" sy="100000" flip="none" algn="tl"/>
        </a:blipFill>
        <a:ln>
          <a:solidFill>
            <a:srgbClr val="663300"/>
          </a:solidFill>
        </a:ln>
      </dgm:spPr>
      <dgm:t>
        <a:bodyPr/>
        <a:lstStyle/>
        <a:p>
          <a:r>
            <a:rPr lang="fa-IR" dirty="0" smtClean="0">
              <a:solidFill>
                <a:schemeClr val="tx1"/>
              </a:solidFill>
              <a:cs typeface="B Homa" pitchFamily="2" charset="-78"/>
            </a:rPr>
            <a:t>تا ثریا</a:t>
          </a:r>
          <a:endParaRPr lang="en-US" dirty="0">
            <a:solidFill>
              <a:schemeClr val="tx1"/>
            </a:solidFill>
            <a:cs typeface="B Homa" pitchFamily="2" charset="-78"/>
          </a:endParaRPr>
        </a:p>
      </dgm:t>
    </dgm:pt>
    <dgm:pt modelId="{3A65BB28-C5FD-4C15-8034-EFCA8B06260D}" type="sibTrans" cxnId="{C13A8164-34F1-48EE-A63F-AB3CC8AC3BF9}">
      <dgm:prSet/>
      <dgm:spPr/>
      <dgm:t>
        <a:bodyPr/>
        <a:lstStyle/>
        <a:p>
          <a:endParaRPr lang="en-US"/>
        </a:p>
      </dgm:t>
    </dgm:pt>
    <dgm:pt modelId="{46D8CCF0-79F0-49BF-8F63-31E6F23FA64D}" type="parTrans" cxnId="{C13A8164-34F1-48EE-A63F-AB3CC8AC3BF9}">
      <dgm:prSet/>
      <dgm:spPr/>
      <dgm:t>
        <a:bodyPr/>
        <a:lstStyle/>
        <a:p>
          <a:endParaRPr lang="en-US"/>
        </a:p>
      </dgm:t>
    </dgm:pt>
    <dgm:pt modelId="{124BCB95-99EA-4FBA-842B-935D78DCD8AB}" type="pres">
      <dgm:prSet presAssocID="{6ABB0E88-509A-4428-8B50-3EA6F08A8610}" presName="Name0" presStyleCnt="0">
        <dgm:presLayoutVars>
          <dgm:chPref val="1"/>
          <dgm:dir/>
          <dgm:animOne val="branch"/>
          <dgm:animLvl val="lvl"/>
          <dgm:resizeHandles/>
        </dgm:presLayoutVars>
      </dgm:prSet>
      <dgm:spPr/>
      <dgm:t>
        <a:bodyPr/>
        <a:lstStyle/>
        <a:p>
          <a:endParaRPr lang="en-US"/>
        </a:p>
      </dgm:t>
    </dgm:pt>
    <dgm:pt modelId="{2A3B824A-0027-4A7A-9F76-9C234870720B}" type="pres">
      <dgm:prSet presAssocID="{3086A040-BADC-43A4-89E6-D1AB3D1D7D16}" presName="vertOne" presStyleCnt="0"/>
      <dgm:spPr/>
    </dgm:pt>
    <dgm:pt modelId="{AABAF769-A42F-402B-B94B-CF4483503CC3}" type="pres">
      <dgm:prSet presAssocID="{3086A040-BADC-43A4-89E6-D1AB3D1D7D16}" presName="txOne" presStyleLbl="node0" presStyleIdx="0" presStyleCnt="1">
        <dgm:presLayoutVars>
          <dgm:chPref val="3"/>
        </dgm:presLayoutVars>
      </dgm:prSet>
      <dgm:spPr/>
      <dgm:t>
        <a:bodyPr/>
        <a:lstStyle/>
        <a:p>
          <a:endParaRPr lang="en-US"/>
        </a:p>
      </dgm:t>
    </dgm:pt>
    <dgm:pt modelId="{27C0390F-52B3-4D57-AFA1-1B30AE053531}" type="pres">
      <dgm:prSet presAssocID="{3086A040-BADC-43A4-89E6-D1AB3D1D7D16}" presName="parTransOne" presStyleCnt="0"/>
      <dgm:spPr/>
    </dgm:pt>
    <dgm:pt modelId="{6EA3F6D5-4BF0-4DCC-81DB-7810D544FDF8}" type="pres">
      <dgm:prSet presAssocID="{3086A040-BADC-43A4-89E6-D1AB3D1D7D16}" presName="horzOne" presStyleCnt="0"/>
      <dgm:spPr/>
    </dgm:pt>
    <dgm:pt modelId="{C2507E78-80A7-414D-8AF2-BD6DF23470E8}" type="pres">
      <dgm:prSet presAssocID="{02F9F5F7-8469-4FDE-B218-CB449CF223B8}" presName="vertTwo" presStyleCnt="0"/>
      <dgm:spPr/>
    </dgm:pt>
    <dgm:pt modelId="{79ACAE28-66CF-416D-A6F4-8F513F9C433F}" type="pres">
      <dgm:prSet presAssocID="{02F9F5F7-8469-4FDE-B218-CB449CF223B8}" presName="txTwo" presStyleLbl="node2" presStyleIdx="0" presStyleCnt="2">
        <dgm:presLayoutVars>
          <dgm:chPref val="3"/>
        </dgm:presLayoutVars>
      </dgm:prSet>
      <dgm:spPr/>
      <dgm:t>
        <a:bodyPr/>
        <a:lstStyle/>
        <a:p>
          <a:endParaRPr lang="en-US"/>
        </a:p>
      </dgm:t>
    </dgm:pt>
    <dgm:pt modelId="{FDE4420C-5017-4731-8032-0945A0D0646E}" type="pres">
      <dgm:prSet presAssocID="{02F9F5F7-8469-4FDE-B218-CB449CF223B8}" presName="parTransTwo" presStyleCnt="0"/>
      <dgm:spPr/>
    </dgm:pt>
    <dgm:pt modelId="{743D5806-BFFC-4D3C-9F1B-F2EA11688614}" type="pres">
      <dgm:prSet presAssocID="{02F9F5F7-8469-4FDE-B218-CB449CF223B8}" presName="horzTwo" presStyleCnt="0"/>
      <dgm:spPr/>
    </dgm:pt>
    <dgm:pt modelId="{3FF372E9-083B-4BC8-804B-B8CB1AB37C8F}" type="pres">
      <dgm:prSet presAssocID="{11C3DB85-93BE-4C0A-BE88-9BD2F7A68969}" presName="vertThree" presStyleCnt="0"/>
      <dgm:spPr/>
    </dgm:pt>
    <dgm:pt modelId="{95D4318C-131E-4EDC-9527-67F2B7E1565A}" type="pres">
      <dgm:prSet presAssocID="{11C3DB85-93BE-4C0A-BE88-9BD2F7A68969}" presName="txThree" presStyleLbl="node3" presStyleIdx="0" presStyleCnt="3">
        <dgm:presLayoutVars>
          <dgm:chPref val="3"/>
        </dgm:presLayoutVars>
      </dgm:prSet>
      <dgm:spPr/>
      <dgm:t>
        <a:bodyPr/>
        <a:lstStyle/>
        <a:p>
          <a:endParaRPr lang="en-US"/>
        </a:p>
      </dgm:t>
    </dgm:pt>
    <dgm:pt modelId="{5B8D3638-04D8-45DE-8D7B-093A2E608CEE}" type="pres">
      <dgm:prSet presAssocID="{11C3DB85-93BE-4C0A-BE88-9BD2F7A68969}" presName="horzThree" presStyleCnt="0"/>
      <dgm:spPr/>
    </dgm:pt>
    <dgm:pt modelId="{1CB6E2BC-E23E-4E8D-817E-81F23B614756}" type="pres">
      <dgm:prSet presAssocID="{45FF7333-434A-43A9-81F8-F105749BF4C6}" presName="sibSpaceThree" presStyleCnt="0"/>
      <dgm:spPr/>
    </dgm:pt>
    <dgm:pt modelId="{CDCB7709-90C2-44BD-80E7-9464DB5A0C6B}" type="pres">
      <dgm:prSet presAssocID="{7EDF6B52-4142-4E8C-AF5A-940A9151A19B}" presName="vertThree" presStyleCnt="0"/>
      <dgm:spPr/>
    </dgm:pt>
    <dgm:pt modelId="{7FFED7E8-545A-4552-892B-1313ABA27313}" type="pres">
      <dgm:prSet presAssocID="{7EDF6B52-4142-4E8C-AF5A-940A9151A19B}" presName="txThree" presStyleLbl="node3" presStyleIdx="1" presStyleCnt="3">
        <dgm:presLayoutVars>
          <dgm:chPref val="3"/>
        </dgm:presLayoutVars>
      </dgm:prSet>
      <dgm:spPr/>
      <dgm:t>
        <a:bodyPr/>
        <a:lstStyle/>
        <a:p>
          <a:endParaRPr lang="en-US"/>
        </a:p>
      </dgm:t>
    </dgm:pt>
    <dgm:pt modelId="{EF9B366B-765B-4F28-911A-CA3E61CAD004}" type="pres">
      <dgm:prSet presAssocID="{7EDF6B52-4142-4E8C-AF5A-940A9151A19B}" presName="horzThree" presStyleCnt="0"/>
      <dgm:spPr/>
    </dgm:pt>
    <dgm:pt modelId="{0D5550F9-C7F0-47DF-85DC-F82E91CE5454}" type="pres">
      <dgm:prSet presAssocID="{27E9FED0-AB44-4C3C-8D92-B6BFA2082C69}" presName="sibSpaceTwo" presStyleCnt="0"/>
      <dgm:spPr/>
    </dgm:pt>
    <dgm:pt modelId="{C516C8AF-27DC-4954-A5B0-694AEA575890}" type="pres">
      <dgm:prSet presAssocID="{6F70E27B-796B-4A03-BB97-4645F70EA3BF}" presName="vertTwo" presStyleCnt="0"/>
      <dgm:spPr/>
    </dgm:pt>
    <dgm:pt modelId="{449CB8C2-F446-4C21-BCD4-CC90B07322E1}" type="pres">
      <dgm:prSet presAssocID="{6F70E27B-796B-4A03-BB97-4645F70EA3BF}" presName="txTwo" presStyleLbl="node2" presStyleIdx="1" presStyleCnt="2">
        <dgm:presLayoutVars>
          <dgm:chPref val="3"/>
        </dgm:presLayoutVars>
      </dgm:prSet>
      <dgm:spPr/>
      <dgm:t>
        <a:bodyPr/>
        <a:lstStyle/>
        <a:p>
          <a:endParaRPr lang="en-US"/>
        </a:p>
      </dgm:t>
    </dgm:pt>
    <dgm:pt modelId="{9F54D9C3-6695-4D4D-B909-FC69868549A7}" type="pres">
      <dgm:prSet presAssocID="{6F70E27B-796B-4A03-BB97-4645F70EA3BF}" presName="parTransTwo" presStyleCnt="0"/>
      <dgm:spPr/>
    </dgm:pt>
    <dgm:pt modelId="{7CFF5A02-1676-477F-A6C5-6D1E13E401C5}" type="pres">
      <dgm:prSet presAssocID="{6F70E27B-796B-4A03-BB97-4645F70EA3BF}" presName="horzTwo" presStyleCnt="0"/>
      <dgm:spPr/>
    </dgm:pt>
    <dgm:pt modelId="{2D4FCF2D-A4E8-4983-97BA-E4A53DB49AD5}" type="pres">
      <dgm:prSet presAssocID="{0B73099E-6F7B-4D58-BA45-B420CB0598DF}" presName="vertThree" presStyleCnt="0"/>
      <dgm:spPr/>
    </dgm:pt>
    <dgm:pt modelId="{EE505D93-FEEC-43B2-8731-E9E6D34827E0}" type="pres">
      <dgm:prSet presAssocID="{0B73099E-6F7B-4D58-BA45-B420CB0598DF}" presName="txThree" presStyleLbl="node3" presStyleIdx="2" presStyleCnt="3">
        <dgm:presLayoutVars>
          <dgm:chPref val="3"/>
        </dgm:presLayoutVars>
      </dgm:prSet>
      <dgm:spPr/>
      <dgm:t>
        <a:bodyPr/>
        <a:lstStyle/>
        <a:p>
          <a:endParaRPr lang="en-US"/>
        </a:p>
      </dgm:t>
    </dgm:pt>
    <dgm:pt modelId="{FA9EE055-7F76-4186-82CF-F8B3AB405C36}" type="pres">
      <dgm:prSet presAssocID="{0B73099E-6F7B-4D58-BA45-B420CB0598DF}" presName="horzThree" presStyleCnt="0"/>
      <dgm:spPr/>
    </dgm:pt>
  </dgm:ptLst>
  <dgm:cxnLst>
    <dgm:cxn modelId="{22A15059-664C-4B43-A4CB-5796947E2D95}" type="presOf" srcId="{11C3DB85-93BE-4C0A-BE88-9BD2F7A68969}" destId="{95D4318C-131E-4EDC-9527-67F2B7E1565A}" srcOrd="0" destOrd="0" presId="urn:microsoft.com/office/officeart/2005/8/layout/architecture+Icon"/>
    <dgm:cxn modelId="{23226837-39B2-4C4E-90AF-69E49F71201B}" type="presOf" srcId="{7EDF6B52-4142-4E8C-AF5A-940A9151A19B}" destId="{7FFED7E8-545A-4552-892B-1313ABA27313}" srcOrd="0" destOrd="0" presId="urn:microsoft.com/office/officeart/2005/8/layout/architecture+Icon"/>
    <dgm:cxn modelId="{D27D69C2-447F-4886-AA59-904127F8C9E8}" srcId="{02F9F5F7-8469-4FDE-B218-CB449CF223B8}" destId="{7EDF6B52-4142-4E8C-AF5A-940A9151A19B}" srcOrd="1" destOrd="0" parTransId="{B3FDFAC8-5FBC-4195-A4DB-0C8CE0383D53}" sibTransId="{03A45DA0-B31D-48A1-8740-7469EBB69678}"/>
    <dgm:cxn modelId="{3DE77C27-4D68-428D-B797-F819F3D6F928}" type="presOf" srcId="{02F9F5F7-8469-4FDE-B218-CB449CF223B8}" destId="{79ACAE28-66CF-416D-A6F4-8F513F9C433F}" srcOrd="0" destOrd="0" presId="urn:microsoft.com/office/officeart/2005/8/layout/architecture+Icon"/>
    <dgm:cxn modelId="{B03AE309-69C1-4E8A-B598-BD2275F2915A}" srcId="{3086A040-BADC-43A4-89E6-D1AB3D1D7D16}" destId="{02F9F5F7-8469-4FDE-B218-CB449CF223B8}" srcOrd="0" destOrd="0" parTransId="{CF41BFAE-0613-4EC5-BC2A-F9358F27C099}" sibTransId="{27E9FED0-AB44-4C3C-8D92-B6BFA2082C69}"/>
    <dgm:cxn modelId="{3F272940-76AA-449F-B92A-AED2092A186B}" type="presOf" srcId="{3086A040-BADC-43A4-89E6-D1AB3D1D7D16}" destId="{AABAF769-A42F-402B-B94B-CF4483503CC3}" srcOrd="0" destOrd="0" presId="urn:microsoft.com/office/officeart/2005/8/layout/architecture+Icon"/>
    <dgm:cxn modelId="{EDB3CE17-183A-4341-8CA6-21168168F6AC}" srcId="{6ABB0E88-509A-4428-8B50-3EA6F08A8610}" destId="{3086A040-BADC-43A4-89E6-D1AB3D1D7D16}" srcOrd="0" destOrd="0" parTransId="{F3F986AA-4C4D-4BB4-939F-F27DA652CEF0}" sibTransId="{EE6C8A2F-7F57-40DB-9BF3-79A23EBB1F5D}"/>
    <dgm:cxn modelId="{4504EE8C-7CF0-4AF3-926B-EA99A7D8B557}" type="presOf" srcId="{6F70E27B-796B-4A03-BB97-4645F70EA3BF}" destId="{449CB8C2-F446-4C21-BCD4-CC90B07322E1}" srcOrd="0" destOrd="0" presId="urn:microsoft.com/office/officeart/2005/8/layout/architecture+Icon"/>
    <dgm:cxn modelId="{C35248F7-3065-447F-B04D-FFCB5241A0FF}" srcId="{3086A040-BADC-43A4-89E6-D1AB3D1D7D16}" destId="{6F70E27B-796B-4A03-BB97-4645F70EA3BF}" srcOrd="1" destOrd="0" parTransId="{791F9649-501C-414D-B0C9-F9941DB84F14}" sibTransId="{B09CAEE1-546B-44CB-9446-C74DBB146687}"/>
    <dgm:cxn modelId="{C13A8164-34F1-48EE-A63F-AB3CC8AC3BF9}" srcId="{6F70E27B-796B-4A03-BB97-4645F70EA3BF}" destId="{0B73099E-6F7B-4D58-BA45-B420CB0598DF}" srcOrd="0" destOrd="0" parTransId="{46D8CCF0-79F0-49BF-8F63-31E6F23FA64D}" sibTransId="{3A65BB28-C5FD-4C15-8034-EFCA8B06260D}"/>
    <dgm:cxn modelId="{8C420931-E2F4-40E0-9EBC-277A156365D2}" srcId="{02F9F5F7-8469-4FDE-B218-CB449CF223B8}" destId="{11C3DB85-93BE-4C0A-BE88-9BD2F7A68969}" srcOrd="0" destOrd="0" parTransId="{4D464467-EAB3-4014-95E4-3D80E1955800}" sibTransId="{45FF7333-434A-43A9-81F8-F105749BF4C6}"/>
    <dgm:cxn modelId="{4A287D75-C490-4835-95FF-12FEBC364976}" type="presOf" srcId="{6ABB0E88-509A-4428-8B50-3EA6F08A8610}" destId="{124BCB95-99EA-4FBA-842B-935D78DCD8AB}" srcOrd="0" destOrd="0" presId="urn:microsoft.com/office/officeart/2005/8/layout/architecture+Icon"/>
    <dgm:cxn modelId="{D7542E09-AB2F-405A-8CB1-7716ACA73E8F}" type="presOf" srcId="{0B73099E-6F7B-4D58-BA45-B420CB0598DF}" destId="{EE505D93-FEEC-43B2-8731-E9E6D34827E0}" srcOrd="0" destOrd="0" presId="urn:microsoft.com/office/officeart/2005/8/layout/architecture+Icon"/>
    <dgm:cxn modelId="{7AF4691A-8F44-4A30-8E58-B14ED185B7AD}" type="presParOf" srcId="{124BCB95-99EA-4FBA-842B-935D78DCD8AB}" destId="{2A3B824A-0027-4A7A-9F76-9C234870720B}" srcOrd="0" destOrd="0" presId="urn:microsoft.com/office/officeart/2005/8/layout/architecture+Icon"/>
    <dgm:cxn modelId="{C9A0BF3D-FC46-4BA1-9A71-B8C6DE7D73DC}" type="presParOf" srcId="{2A3B824A-0027-4A7A-9F76-9C234870720B}" destId="{AABAF769-A42F-402B-B94B-CF4483503CC3}" srcOrd="0" destOrd="0" presId="urn:microsoft.com/office/officeart/2005/8/layout/architecture+Icon"/>
    <dgm:cxn modelId="{9DF6867D-5471-4D15-A0EE-A41424D6E4D6}" type="presParOf" srcId="{2A3B824A-0027-4A7A-9F76-9C234870720B}" destId="{27C0390F-52B3-4D57-AFA1-1B30AE053531}" srcOrd="1" destOrd="0" presId="urn:microsoft.com/office/officeart/2005/8/layout/architecture+Icon"/>
    <dgm:cxn modelId="{33C0F560-317C-4B88-B06A-52C0C88A33EB}" type="presParOf" srcId="{2A3B824A-0027-4A7A-9F76-9C234870720B}" destId="{6EA3F6D5-4BF0-4DCC-81DB-7810D544FDF8}" srcOrd="2" destOrd="0" presId="urn:microsoft.com/office/officeart/2005/8/layout/architecture+Icon"/>
    <dgm:cxn modelId="{6A1FF61E-EA03-4500-958C-AD96E52E76C6}" type="presParOf" srcId="{6EA3F6D5-4BF0-4DCC-81DB-7810D544FDF8}" destId="{C2507E78-80A7-414D-8AF2-BD6DF23470E8}" srcOrd="0" destOrd="0" presId="urn:microsoft.com/office/officeart/2005/8/layout/architecture+Icon"/>
    <dgm:cxn modelId="{9DC6F3B7-2BE6-4919-BBCD-F1E7111DC3C6}" type="presParOf" srcId="{C2507E78-80A7-414D-8AF2-BD6DF23470E8}" destId="{79ACAE28-66CF-416D-A6F4-8F513F9C433F}" srcOrd="0" destOrd="0" presId="urn:microsoft.com/office/officeart/2005/8/layout/architecture+Icon"/>
    <dgm:cxn modelId="{7EAB6A3D-0513-4676-AF60-C2AB349AD502}" type="presParOf" srcId="{C2507E78-80A7-414D-8AF2-BD6DF23470E8}" destId="{FDE4420C-5017-4731-8032-0945A0D0646E}" srcOrd="1" destOrd="0" presId="urn:microsoft.com/office/officeart/2005/8/layout/architecture+Icon"/>
    <dgm:cxn modelId="{57DC144D-8C28-489A-B542-B3CA16A218B4}" type="presParOf" srcId="{C2507E78-80A7-414D-8AF2-BD6DF23470E8}" destId="{743D5806-BFFC-4D3C-9F1B-F2EA11688614}" srcOrd="2" destOrd="0" presId="urn:microsoft.com/office/officeart/2005/8/layout/architecture+Icon"/>
    <dgm:cxn modelId="{81CC7462-8E6D-4832-9A97-E87610FC4916}" type="presParOf" srcId="{743D5806-BFFC-4D3C-9F1B-F2EA11688614}" destId="{3FF372E9-083B-4BC8-804B-B8CB1AB37C8F}" srcOrd="0" destOrd="0" presId="urn:microsoft.com/office/officeart/2005/8/layout/architecture+Icon"/>
    <dgm:cxn modelId="{676170A0-51E9-4CA0-BA13-2DEDBE634211}" type="presParOf" srcId="{3FF372E9-083B-4BC8-804B-B8CB1AB37C8F}" destId="{95D4318C-131E-4EDC-9527-67F2B7E1565A}" srcOrd="0" destOrd="0" presId="urn:microsoft.com/office/officeart/2005/8/layout/architecture+Icon"/>
    <dgm:cxn modelId="{09C2771C-DEB6-418E-A84D-FAFBCFD9FB7E}" type="presParOf" srcId="{3FF372E9-083B-4BC8-804B-B8CB1AB37C8F}" destId="{5B8D3638-04D8-45DE-8D7B-093A2E608CEE}" srcOrd="1" destOrd="0" presId="urn:microsoft.com/office/officeart/2005/8/layout/architecture+Icon"/>
    <dgm:cxn modelId="{CAA0613F-ED54-4F07-A3B8-D65265E2CACB}" type="presParOf" srcId="{743D5806-BFFC-4D3C-9F1B-F2EA11688614}" destId="{1CB6E2BC-E23E-4E8D-817E-81F23B614756}" srcOrd="1" destOrd="0" presId="urn:microsoft.com/office/officeart/2005/8/layout/architecture+Icon"/>
    <dgm:cxn modelId="{3F4D6823-36A2-4A98-9F29-DCC351CDA086}" type="presParOf" srcId="{743D5806-BFFC-4D3C-9F1B-F2EA11688614}" destId="{CDCB7709-90C2-44BD-80E7-9464DB5A0C6B}" srcOrd="2" destOrd="0" presId="urn:microsoft.com/office/officeart/2005/8/layout/architecture+Icon"/>
    <dgm:cxn modelId="{F836AE23-6C0C-4330-9206-9417F768D043}" type="presParOf" srcId="{CDCB7709-90C2-44BD-80E7-9464DB5A0C6B}" destId="{7FFED7E8-545A-4552-892B-1313ABA27313}" srcOrd="0" destOrd="0" presId="urn:microsoft.com/office/officeart/2005/8/layout/architecture+Icon"/>
    <dgm:cxn modelId="{59B21891-F73A-462A-B136-E170E885EAD2}" type="presParOf" srcId="{CDCB7709-90C2-44BD-80E7-9464DB5A0C6B}" destId="{EF9B366B-765B-4F28-911A-CA3E61CAD004}" srcOrd="1" destOrd="0" presId="urn:microsoft.com/office/officeart/2005/8/layout/architecture+Icon"/>
    <dgm:cxn modelId="{CB766B06-AF85-43B3-9168-FA3F49C3AA13}" type="presParOf" srcId="{6EA3F6D5-4BF0-4DCC-81DB-7810D544FDF8}" destId="{0D5550F9-C7F0-47DF-85DC-F82E91CE5454}" srcOrd="1" destOrd="0" presId="urn:microsoft.com/office/officeart/2005/8/layout/architecture+Icon"/>
    <dgm:cxn modelId="{73B2A039-0C9C-49CD-BE81-134F0C902706}" type="presParOf" srcId="{6EA3F6D5-4BF0-4DCC-81DB-7810D544FDF8}" destId="{C516C8AF-27DC-4954-A5B0-694AEA575890}" srcOrd="2" destOrd="0" presId="urn:microsoft.com/office/officeart/2005/8/layout/architecture+Icon"/>
    <dgm:cxn modelId="{0F82C343-AF4D-42CE-B00D-06720ED919F4}" type="presParOf" srcId="{C516C8AF-27DC-4954-A5B0-694AEA575890}" destId="{449CB8C2-F446-4C21-BCD4-CC90B07322E1}" srcOrd="0" destOrd="0" presId="urn:microsoft.com/office/officeart/2005/8/layout/architecture+Icon"/>
    <dgm:cxn modelId="{766B0E73-68A2-4D9C-9076-93A2DCC903AB}" type="presParOf" srcId="{C516C8AF-27DC-4954-A5B0-694AEA575890}" destId="{9F54D9C3-6695-4D4D-B909-FC69868549A7}" srcOrd="1" destOrd="0" presId="urn:microsoft.com/office/officeart/2005/8/layout/architecture+Icon"/>
    <dgm:cxn modelId="{C6015DDB-FF4A-4851-9AFC-CCD0F4784CC8}" type="presParOf" srcId="{C516C8AF-27DC-4954-A5B0-694AEA575890}" destId="{7CFF5A02-1676-477F-A6C5-6D1E13E401C5}" srcOrd="2" destOrd="0" presId="urn:microsoft.com/office/officeart/2005/8/layout/architecture+Icon"/>
    <dgm:cxn modelId="{0E3E09D4-5732-4460-9680-E1D28642B30A}" type="presParOf" srcId="{7CFF5A02-1676-477F-A6C5-6D1E13E401C5}" destId="{2D4FCF2D-A4E8-4983-97BA-E4A53DB49AD5}" srcOrd="0" destOrd="0" presId="urn:microsoft.com/office/officeart/2005/8/layout/architecture+Icon"/>
    <dgm:cxn modelId="{CD888E47-E9C2-47BC-B544-528601D3F5CB}" type="presParOf" srcId="{2D4FCF2D-A4E8-4983-97BA-E4A53DB49AD5}" destId="{EE505D93-FEEC-43B2-8731-E9E6D34827E0}" srcOrd="0" destOrd="0" presId="urn:microsoft.com/office/officeart/2005/8/layout/architecture+Icon"/>
    <dgm:cxn modelId="{1B3DAB18-8B8D-42AB-AD17-D19FD5EF4375}" type="presParOf" srcId="{2D4FCF2D-A4E8-4983-97BA-E4A53DB49AD5}" destId="{FA9EE055-7F76-4186-82CF-F8B3AB405C36}" srcOrd="1" destOrd="0" presId="urn:microsoft.com/office/officeart/2005/8/layout/architecture+Icon"/>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AF769-A42F-402B-B94B-CF4483503CC3}">
      <dsp:nvSpPr>
        <dsp:cNvPr id="0" name=""/>
        <dsp:cNvSpPr/>
      </dsp:nvSpPr>
      <dsp:spPr>
        <a:xfrm>
          <a:off x="699" y="2780633"/>
          <a:ext cx="6094601" cy="1281906"/>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rgbClr val="66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cs typeface="B Homa" pitchFamily="2" charset="-78"/>
            </a:rPr>
            <a:t>خشت اول</a:t>
          </a:r>
          <a:endParaRPr lang="en-US" sz="4100" kern="1200" dirty="0">
            <a:cs typeface="B Homa" pitchFamily="2" charset="-78"/>
          </a:endParaRPr>
        </a:p>
      </dsp:txBody>
      <dsp:txXfrm>
        <a:off x="38245" y="2818179"/>
        <a:ext cx="6019509" cy="1206814"/>
      </dsp:txXfrm>
    </dsp:sp>
    <dsp:sp modelId="{79ACAE28-66CF-416D-A6F4-8F513F9C433F}">
      <dsp:nvSpPr>
        <dsp:cNvPr id="0" name=""/>
        <dsp:cNvSpPr/>
      </dsp:nvSpPr>
      <dsp:spPr>
        <a:xfrm>
          <a:off x="699" y="1391046"/>
          <a:ext cx="3981182" cy="1281906"/>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rgbClr val="66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cs typeface="B Homa" pitchFamily="2" charset="-78"/>
            </a:rPr>
            <a:t>نهد معمار کج</a:t>
          </a:r>
          <a:endParaRPr lang="en-US" sz="4100" kern="1200" dirty="0">
            <a:cs typeface="B Homa" pitchFamily="2" charset="-78"/>
          </a:endParaRPr>
        </a:p>
      </dsp:txBody>
      <dsp:txXfrm>
        <a:off x="38245" y="1428592"/>
        <a:ext cx="3906090" cy="1206814"/>
      </dsp:txXfrm>
    </dsp:sp>
    <dsp:sp modelId="{95D4318C-131E-4EDC-9527-67F2B7E1565A}">
      <dsp:nvSpPr>
        <dsp:cNvPr id="0" name=""/>
        <dsp:cNvSpPr/>
      </dsp:nvSpPr>
      <dsp:spPr>
        <a:xfrm>
          <a:off x="699" y="1460"/>
          <a:ext cx="1949648" cy="1281906"/>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rgbClr val="66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cs typeface="B Homa" pitchFamily="2" charset="-78"/>
            </a:rPr>
            <a:t>دیوار کج</a:t>
          </a:r>
          <a:endParaRPr lang="en-US" sz="4100" kern="1200" dirty="0">
            <a:cs typeface="B Homa" pitchFamily="2" charset="-78"/>
          </a:endParaRPr>
        </a:p>
      </dsp:txBody>
      <dsp:txXfrm>
        <a:off x="38245" y="39006"/>
        <a:ext cx="1874556" cy="1206814"/>
      </dsp:txXfrm>
    </dsp:sp>
    <dsp:sp modelId="{7FFED7E8-545A-4552-892B-1313ABA27313}">
      <dsp:nvSpPr>
        <dsp:cNvPr id="0" name=""/>
        <dsp:cNvSpPr/>
      </dsp:nvSpPr>
      <dsp:spPr>
        <a:xfrm>
          <a:off x="2032233" y="1460"/>
          <a:ext cx="1949648" cy="1281906"/>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rgbClr val="66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cs typeface="B Homa" pitchFamily="2" charset="-78"/>
            </a:rPr>
            <a:t>می رود</a:t>
          </a:r>
          <a:endParaRPr lang="en-US" sz="4100" kern="1200" dirty="0">
            <a:cs typeface="B Homa" pitchFamily="2" charset="-78"/>
          </a:endParaRPr>
        </a:p>
      </dsp:txBody>
      <dsp:txXfrm>
        <a:off x="2069779" y="39006"/>
        <a:ext cx="1874556" cy="1206814"/>
      </dsp:txXfrm>
    </dsp:sp>
    <dsp:sp modelId="{449CB8C2-F446-4C21-BCD4-CC90B07322E1}">
      <dsp:nvSpPr>
        <dsp:cNvPr id="0" name=""/>
        <dsp:cNvSpPr/>
      </dsp:nvSpPr>
      <dsp:spPr>
        <a:xfrm>
          <a:off x="4145652" y="1391046"/>
          <a:ext cx="1949648" cy="1281906"/>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rgbClr val="66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cs typeface="B Homa" pitchFamily="2" charset="-78"/>
            </a:rPr>
            <a:t>چون</a:t>
          </a:r>
          <a:endParaRPr lang="en-US" sz="4100" kern="1200" dirty="0">
            <a:cs typeface="B Homa" pitchFamily="2" charset="-78"/>
          </a:endParaRPr>
        </a:p>
      </dsp:txBody>
      <dsp:txXfrm>
        <a:off x="4183198" y="1428592"/>
        <a:ext cx="1874556" cy="1206814"/>
      </dsp:txXfrm>
    </dsp:sp>
    <dsp:sp modelId="{EE505D93-FEEC-43B2-8731-E9E6D34827E0}">
      <dsp:nvSpPr>
        <dsp:cNvPr id="0" name=""/>
        <dsp:cNvSpPr/>
      </dsp:nvSpPr>
      <dsp:spPr>
        <a:xfrm>
          <a:off x="4145652" y="1460"/>
          <a:ext cx="1949648" cy="1281906"/>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rgbClr val="66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solidFill>
                <a:schemeClr val="tx1"/>
              </a:solidFill>
              <a:cs typeface="B Homa" pitchFamily="2" charset="-78"/>
            </a:rPr>
            <a:t>تا ثریا</a:t>
          </a:r>
          <a:endParaRPr lang="en-US" sz="4100" kern="1200" dirty="0">
            <a:solidFill>
              <a:schemeClr val="tx1"/>
            </a:solidFill>
            <a:cs typeface="B Homa" pitchFamily="2" charset="-78"/>
          </a:endParaRPr>
        </a:p>
      </dsp:txBody>
      <dsp:txXfrm>
        <a:off x="4183198" y="39006"/>
        <a:ext cx="1874556" cy="120681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FEE2F-275D-433C-8685-398318881ED5}" type="datetimeFigureOut">
              <a:rPr lang="en-US" smtClean="0"/>
              <a:pPr/>
              <a:t>11/26/2017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1F206-3045-45D2-B89A-2108B2C5FB3C}" type="slidenum">
              <a:rPr lang="en-US" smtClean="0"/>
              <a:pPr/>
              <a:t>‹#›</a:t>
            </a:fld>
            <a:endParaRPr lang="en-US"/>
          </a:p>
        </p:txBody>
      </p:sp>
    </p:spTree>
    <p:extLst>
      <p:ext uri="{BB962C8B-B14F-4D97-AF65-F5344CB8AC3E}">
        <p14:creationId xmlns:p14="http://schemas.microsoft.com/office/powerpoint/2010/main" val="227786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D1F206-3045-45D2-B89A-2108B2C5FB3C}" type="slidenum">
              <a:rPr lang="en-US" smtClean="0"/>
              <a:pPr/>
              <a:t>2</a:t>
            </a:fld>
            <a:endParaRPr lang="en-US"/>
          </a:p>
        </p:txBody>
      </p:sp>
    </p:spTree>
    <p:extLst>
      <p:ext uri="{BB962C8B-B14F-4D97-AF65-F5344CB8AC3E}">
        <p14:creationId xmlns:p14="http://schemas.microsoft.com/office/powerpoint/2010/main" val="162461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1F206-3045-45D2-B89A-2108B2C5FB3C}" type="slidenum">
              <a:rPr lang="en-US" smtClean="0"/>
              <a:pPr/>
              <a:t>11</a:t>
            </a:fld>
            <a:endParaRPr lang="en-US"/>
          </a:p>
        </p:txBody>
      </p:sp>
    </p:spTree>
    <p:extLst>
      <p:ext uri="{BB962C8B-B14F-4D97-AF65-F5344CB8AC3E}">
        <p14:creationId xmlns:p14="http://schemas.microsoft.com/office/powerpoint/2010/main" val="342685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7EFB17-F5B0-4D80-8C46-1A4FD6E772C9}" type="slidenum">
              <a:rPr lang="en-US" smtClean="0"/>
              <a:pPr fontAlgn="base">
                <a:spcBef>
                  <a:spcPct val="0"/>
                </a:spcBef>
                <a:spcAft>
                  <a:spcPct val="0"/>
                </a:spcAft>
                <a:defRPr/>
              </a:pPr>
              <a:t>23</a:t>
            </a:fld>
            <a:endParaRPr lang="en-US" smtClean="0"/>
          </a:p>
        </p:txBody>
      </p:sp>
      <p:sp>
        <p:nvSpPr>
          <p:cNvPr id="27651" name="Rectangle 2"/>
          <p:cNvSpPr>
            <a:spLocks noGrp="1" noRot="1" noChangeAspect="1" noChangeArrowheads="1" noTextEdit="1"/>
          </p:cNvSpPr>
          <p:nvPr>
            <p:ph type="sldImg"/>
          </p:nvPr>
        </p:nvSpPr>
        <p:spPr bwMode="auto">
          <a:xfrm>
            <a:off x="1147763"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47141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1F206-3045-45D2-B89A-2108B2C5FB3C}" type="slidenum">
              <a:rPr lang="en-US" smtClean="0"/>
              <a:pPr/>
              <a:t>35</a:t>
            </a:fld>
            <a:endParaRPr lang="en-US"/>
          </a:p>
        </p:txBody>
      </p:sp>
    </p:spTree>
    <p:extLst>
      <p:ext uri="{BB962C8B-B14F-4D97-AF65-F5344CB8AC3E}">
        <p14:creationId xmlns:p14="http://schemas.microsoft.com/office/powerpoint/2010/main" val="166086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D00B633-F7AD-4A4C-9CD1-E57383AC21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1A4795-C419-444C-BB72-9B32596A1378}" type="datetimeFigureOut">
              <a:rPr lang="en-US" smtClean="0">
                <a:solidFill>
                  <a:srgbClr val="DBF5F9">
                    <a:shade val="90000"/>
                  </a:srgbClr>
                </a:solidFill>
              </a:rPr>
              <a:pPr/>
              <a:t>11/26/2017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AE17465-405D-4A03-94A8-58D731477EF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11231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040529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1A4795-C419-444C-BB72-9B32596A1378}" type="datetimeFigureOut">
              <a:rPr lang="en-US" smtClean="0">
                <a:solidFill>
                  <a:srgbClr val="DBF5F9">
                    <a:shade val="90000"/>
                  </a:srgbClr>
                </a:solidFill>
              </a:rPr>
              <a:pPr/>
              <a:t>11/26/2017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AE17465-405D-4A03-94A8-58D731477EF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632078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65349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14631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954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340245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657098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642148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6558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80660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947979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12346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86956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106813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85948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7304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483805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B633-F7AD-4A4C-9CD1-E57383AC21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426911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103398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536464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47625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91403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90319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325897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794341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69041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974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273300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472136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077634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48440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142180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2437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3661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354059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43623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075577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774935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40401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19336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273041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66621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162045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32952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277247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99786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6554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26348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726209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836964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98770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869485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897466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250070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166206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73207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DBF5F9">
                    <a:shade val="90000"/>
                  </a:srgbClr>
                </a:solidFill>
              </a:rPr>
              <a:pPr/>
              <a:t>11/26/2017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42620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79383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586879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980927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038101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61714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767998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5033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272360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0B633-F7AD-4A4C-9CD1-E57383AC21E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42298A-7AAF-4372-A842-82E1DB78A7C7}"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D00B633-F7AD-4A4C-9CD1-E57383AC21E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42298A-7AAF-4372-A842-82E1DB78A7C7}" type="datetimeFigureOut">
              <a:rPr lang="en-US" smtClean="0"/>
              <a:pPr/>
              <a:t>11/26/2017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00B633-F7AD-4A4C-9CD1-E57383AC21E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1A4795-C419-444C-BB72-9B32596A1378}" type="datetimeFigureOut">
              <a:rPr lang="en-US" smtClean="0">
                <a:solidFill>
                  <a:srgbClr val="04617B">
                    <a:shade val="90000"/>
                  </a:srgbClr>
                </a:solidFill>
              </a:rPr>
              <a:pPr/>
              <a:t>11/26/2017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E17465-405D-4A03-94A8-58D731477EF1}"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682919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17047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965377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721383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006992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A9FE4F-364E-496C-AF22-C3EDCC690982}" type="datetimeFigureOut">
              <a:rPr lang="en-US" smtClean="0">
                <a:solidFill>
                  <a:srgbClr val="04617B">
                    <a:shade val="90000"/>
                  </a:srgbClr>
                </a:solidFill>
              </a:rPr>
              <a:pPr/>
              <a:t>11/26/2017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F0F045-564A-4329-A9AC-7499F76B264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710820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413" y="2209800"/>
            <a:ext cx="7851648" cy="1828800"/>
          </a:xfrm>
        </p:spPr>
        <p:txBody>
          <a:bodyPr>
            <a:normAutofit/>
          </a:bodyPr>
          <a:lstStyle/>
          <a:p>
            <a:pPr algn="ctr"/>
            <a:r>
              <a:rPr lang="fa-IR" sz="6000" dirty="0" smtClean="0">
                <a:cs typeface="B Homa" pitchFamily="2" charset="-78"/>
              </a:rPr>
              <a:t>کلیات برنامه نیازسنجی </a:t>
            </a:r>
            <a:br>
              <a:rPr lang="fa-IR" sz="6000" dirty="0" smtClean="0">
                <a:cs typeface="B Homa" pitchFamily="2" charset="-78"/>
              </a:rPr>
            </a:br>
            <a:r>
              <a:rPr lang="fa-IR" sz="6000" dirty="0" smtClean="0">
                <a:cs typeface="B Homa" pitchFamily="2" charset="-78"/>
              </a:rPr>
              <a:t>و اصول برنامه ریزی</a:t>
            </a:r>
            <a:endParaRPr lang="en-US" sz="6000" dirty="0">
              <a:cs typeface="B Homa" pitchFamily="2" charset="-78"/>
            </a:endParaRPr>
          </a:p>
        </p:txBody>
      </p:sp>
    </p:spTree>
    <p:extLst>
      <p:ext uri="{BB962C8B-B14F-4D97-AF65-F5344CB8AC3E}">
        <p14:creationId xmlns:p14="http://schemas.microsoft.com/office/powerpoint/2010/main" val="27508883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89" y="19605"/>
            <a:ext cx="7772400" cy="1362456"/>
          </a:xfrm>
        </p:spPr>
        <p:txBody>
          <a:bodyPr/>
          <a:lstStyle/>
          <a:p>
            <a:pPr algn="ctr"/>
            <a:r>
              <a:rPr lang="fa-IR" dirty="0" smtClean="0">
                <a:cs typeface="B Homa" pitchFamily="2" charset="-78"/>
              </a:rPr>
              <a:t>اقدامات</a:t>
            </a:r>
            <a:endParaRPr lang="en-US" dirty="0">
              <a:cs typeface="B Homa" pitchFamily="2" charset="-78"/>
            </a:endParaRPr>
          </a:p>
        </p:txBody>
      </p:sp>
      <p:sp>
        <p:nvSpPr>
          <p:cNvPr id="3" name="Text Placeholder 2"/>
          <p:cNvSpPr>
            <a:spLocks noGrp="1"/>
          </p:cNvSpPr>
          <p:nvPr>
            <p:ph type="body" idx="1"/>
          </p:nvPr>
        </p:nvSpPr>
        <p:spPr>
          <a:xfrm>
            <a:off x="507193" y="1484784"/>
            <a:ext cx="8156448" cy="4830744"/>
          </a:xfrm>
        </p:spPr>
        <p:txBody>
          <a:bodyPr>
            <a:normAutofit/>
          </a:bodyPr>
          <a:lstStyle/>
          <a:p>
            <a:pPr marL="347663" indent="-347663" algn="just" rtl="1">
              <a:buClr>
                <a:srgbClr val="FF0000"/>
              </a:buClr>
              <a:buFont typeface="Wingdings" pitchFamily="2" charset="2"/>
              <a:buChar char="v"/>
            </a:pPr>
            <a:r>
              <a:rPr lang="fa-IR" sz="2800" dirty="0" smtClean="0">
                <a:cs typeface="B Homa" pitchFamily="2" charset="-78"/>
              </a:rPr>
              <a:t>ابلاغ برنامه از سوی مرکز مدیریت شبکه و تاکید مقام محترم معاونت بهداشت</a:t>
            </a:r>
          </a:p>
          <a:p>
            <a:pPr marL="347663" indent="-347663" algn="just" rtl="1">
              <a:buClr>
                <a:srgbClr val="FF0000"/>
              </a:buClr>
              <a:buFont typeface="Wingdings" pitchFamily="2" charset="2"/>
              <a:buChar char="v"/>
            </a:pPr>
            <a:r>
              <a:rPr lang="fa-IR" sz="2800" dirty="0" smtClean="0">
                <a:cs typeface="B Homa" pitchFamily="2" charset="-78"/>
              </a:rPr>
              <a:t>تشکیل کمیته استقرار و پایش برنامه</a:t>
            </a:r>
          </a:p>
          <a:p>
            <a:pPr marL="347663" indent="-347663" algn="just" rtl="1">
              <a:buClr>
                <a:srgbClr val="FF0000"/>
              </a:buClr>
              <a:buFont typeface="Wingdings" pitchFamily="2" charset="2"/>
              <a:buChar char="v"/>
            </a:pPr>
            <a:r>
              <a:rPr lang="fa-IR" sz="2800" dirty="0" smtClean="0">
                <a:cs typeface="B Homa" pitchFamily="2" charset="-78"/>
              </a:rPr>
              <a:t>تشکیل تیم نیازسنجی سلامت در تمامی سطوح با مشارکت کلیه واحدهای تخصصی با مسوولیت نظارت بر عملکرد سطوح پایین تر</a:t>
            </a:r>
          </a:p>
          <a:p>
            <a:pPr marL="347663" indent="-347663" algn="just" rtl="1">
              <a:buClr>
                <a:srgbClr val="FF0000"/>
              </a:buClr>
              <a:buFont typeface="Wingdings" pitchFamily="2" charset="2"/>
              <a:buChar char="v"/>
            </a:pPr>
            <a:r>
              <a:rPr lang="fa-IR" sz="2800" dirty="0" smtClean="0">
                <a:cs typeface="B Homa" pitchFamily="2" charset="-78"/>
              </a:rPr>
              <a:t>قرار گرفتن نیازسنجی در چک لیست پزشک خانواده</a:t>
            </a:r>
          </a:p>
          <a:p>
            <a:pPr marL="347663" indent="-347663" algn="just" rtl="1">
              <a:buClr>
                <a:srgbClr val="FF0000"/>
              </a:buClr>
              <a:buFont typeface="Wingdings" pitchFamily="2" charset="2"/>
              <a:buChar char="v"/>
            </a:pPr>
            <a:r>
              <a:rPr lang="fa-IR" sz="2800" dirty="0" smtClean="0">
                <a:cs typeface="B Homa" pitchFamily="2" charset="-78"/>
              </a:rPr>
              <a:t>مبنا قرار دادن حداقل یک برنامه عملیاتی در هر واحد تخصصی بر اساس نیازسنجی در تمامی سطوح</a:t>
            </a:r>
          </a:p>
          <a:p>
            <a:pPr marL="347663" indent="-347663" algn="just" rtl="1">
              <a:buClr>
                <a:srgbClr val="FF0000"/>
              </a:buClr>
              <a:buFont typeface="Wingdings" pitchFamily="2" charset="2"/>
              <a:buChar char="v"/>
            </a:pPr>
            <a:r>
              <a:rPr lang="fa-IR" sz="2800" dirty="0">
                <a:cs typeface="B Homa" pitchFamily="2" charset="-78"/>
              </a:rPr>
              <a:t> </a:t>
            </a:r>
            <a:r>
              <a:rPr lang="fa-IR" sz="2800" dirty="0" smtClean="0">
                <a:cs typeface="B Homa" pitchFamily="2" charset="-78"/>
              </a:rPr>
              <a:t>پرداختن به علل غیررفتاری</a:t>
            </a:r>
          </a:p>
          <a:p>
            <a:pPr marL="347663" indent="-347663" algn="just" rtl="1">
              <a:buClr>
                <a:srgbClr val="FF0000"/>
              </a:buClr>
              <a:buFont typeface="Wingdings" pitchFamily="2" charset="2"/>
              <a:buChar char="v"/>
            </a:pPr>
            <a:endParaRPr lang="fa-IR" sz="2800" dirty="0">
              <a:cs typeface="B Homa" pitchFamily="2" charset="-78"/>
            </a:endParaRPr>
          </a:p>
          <a:p>
            <a:pPr marL="347663" indent="-347663" algn="just" rtl="1">
              <a:buClr>
                <a:srgbClr val="FF0000"/>
              </a:buClr>
              <a:buFont typeface="Wingdings" pitchFamily="2" charset="2"/>
              <a:buChar char="v"/>
            </a:pPr>
            <a:endParaRPr lang="fa-IR" sz="2800" dirty="0" smtClean="0">
              <a:cs typeface="B Homa" pitchFamily="2" charset="-78"/>
            </a:endParaRPr>
          </a:p>
          <a:p>
            <a:pPr marL="347663" indent="-347663" algn="just" rtl="1">
              <a:buClr>
                <a:srgbClr val="FF0000"/>
              </a:buClr>
              <a:buFont typeface="Wingdings" pitchFamily="2" charset="2"/>
              <a:buChar char="v"/>
            </a:pPr>
            <a:endParaRPr lang="fa-IR" sz="2800" dirty="0">
              <a:cs typeface="B Homa" pitchFamily="2" charset="-78"/>
            </a:endParaRPr>
          </a:p>
          <a:p>
            <a:pPr marL="347663" indent="-347663" algn="just" rtl="1">
              <a:buClr>
                <a:srgbClr val="FF0000"/>
              </a:buClr>
              <a:buFont typeface="Wingdings" pitchFamily="2" charset="2"/>
              <a:buChar char="v"/>
            </a:pPr>
            <a:endParaRPr lang="fa-IR" sz="2800" dirty="0" smtClean="0">
              <a:cs typeface="B Homa" pitchFamily="2" charset="-78"/>
            </a:endParaRPr>
          </a:p>
          <a:p>
            <a:pPr marL="280988" indent="-280988" algn="just" rtl="1">
              <a:buClr>
                <a:srgbClr val="FF0000"/>
              </a:buClr>
            </a:pPr>
            <a:endParaRPr lang="fa-IR" sz="2800" dirty="0" smtClean="0">
              <a:cs typeface="B Homa" pitchFamily="2" charset="-78"/>
            </a:endParaRPr>
          </a:p>
          <a:p>
            <a:pPr marL="280988" indent="-280988" algn="just" rtl="1">
              <a:buClr>
                <a:srgbClr val="FF0000"/>
              </a:buClr>
            </a:pPr>
            <a:endParaRPr lang="fa-IR" sz="2800" dirty="0" smtClean="0">
              <a:cs typeface="B Homa" pitchFamily="2" charset="-78"/>
            </a:endParaRPr>
          </a:p>
          <a:p>
            <a:pPr lvl="1" algn="just" rtl="1">
              <a:buClr>
                <a:srgbClr val="FF0000"/>
              </a:buClr>
              <a:buFont typeface="Wingdings" pitchFamily="2" charset="2"/>
              <a:buChar char="v"/>
            </a:pPr>
            <a:endParaRPr lang="fa-IR" sz="2800" dirty="0" smtClean="0">
              <a:cs typeface="B Homa" pitchFamily="2" charset="-78"/>
            </a:endParaRPr>
          </a:p>
          <a:p>
            <a:pPr lvl="1" algn="just" rtl="1">
              <a:buClr>
                <a:srgbClr val="FF0000"/>
              </a:buClr>
            </a:pPr>
            <a:endParaRPr lang="fa-IR" sz="2800" dirty="0" smtClean="0">
              <a:cs typeface="B Homa" pitchFamily="2" charset="-78"/>
            </a:endParaRPr>
          </a:p>
        </p:txBody>
      </p:sp>
    </p:spTree>
    <p:extLst>
      <p:ext uri="{BB962C8B-B14F-4D97-AF65-F5344CB8AC3E}">
        <p14:creationId xmlns:p14="http://schemas.microsoft.com/office/powerpoint/2010/main" val="1023533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081980371"/>
              </p:ext>
            </p:extLst>
          </p:nvPr>
        </p:nvGraphicFramePr>
        <p:xfrm>
          <a:off x="2123728" y="404664"/>
          <a:ext cx="4896544" cy="5832648"/>
        </p:xfrm>
        <a:graphic>
          <a:graphicData uri="http://schemas.openxmlformats.org/presentationml/2006/ole">
            <mc:AlternateContent xmlns:mc="http://schemas.openxmlformats.org/markup-compatibility/2006">
              <mc:Choice xmlns:v="urn:schemas-microsoft-com:vml" Requires="v">
                <p:oleObj spid="_x0000_s1047" name="Acrobat Document" r:id="rId4" imgW="5667037" imgH="8019809" progId="AcroExch.Document.DC">
                  <p:embed/>
                </p:oleObj>
              </mc:Choice>
              <mc:Fallback>
                <p:oleObj name="Acrobat Document" r:id="rId4" imgW="5667037" imgH="8019809" progId="AcroExch.Document.DC">
                  <p:embed/>
                  <p:pic>
                    <p:nvPicPr>
                      <p:cNvPr id="0" name=""/>
                      <p:cNvPicPr/>
                      <p:nvPr/>
                    </p:nvPicPr>
                    <p:blipFill>
                      <a:blip r:embed="rId5"/>
                      <a:stretch>
                        <a:fillRect/>
                      </a:stretch>
                    </p:blipFill>
                    <p:spPr>
                      <a:xfrm>
                        <a:off x="2123728" y="404664"/>
                        <a:ext cx="4896544" cy="5832648"/>
                      </a:xfrm>
                      <a:prstGeom prst="rect">
                        <a:avLst/>
                      </a:prstGeom>
                    </p:spPr>
                  </p:pic>
                </p:oleObj>
              </mc:Fallback>
            </mc:AlternateContent>
          </a:graphicData>
        </a:graphic>
      </p:graphicFrame>
    </p:spTree>
    <p:extLst>
      <p:ext uri="{BB962C8B-B14F-4D97-AF65-F5344CB8AC3E}">
        <p14:creationId xmlns:p14="http://schemas.microsoft.com/office/powerpoint/2010/main" val="28097018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01000" y="6461579"/>
            <a:ext cx="1126854" cy="396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prstClr val="white"/>
              </a:solidFill>
              <a:cs typeface="B Homa"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0"/>
            <a:ext cx="5760640" cy="6324599"/>
          </a:xfrm>
          <a:prstGeom prst="rect">
            <a:avLst/>
          </a:prstGeom>
        </p:spPr>
      </p:pic>
    </p:spTree>
    <p:extLst>
      <p:ext uri="{BB962C8B-B14F-4D97-AF65-F5344CB8AC3E}">
        <p14:creationId xmlns:p14="http://schemas.microsoft.com/office/powerpoint/2010/main" val="7665589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362456"/>
          </a:xfrm>
        </p:spPr>
        <p:txBody>
          <a:bodyPr/>
          <a:lstStyle/>
          <a:p>
            <a:pPr algn="ctr"/>
            <a:r>
              <a:rPr lang="fa-IR" dirty="0" smtClean="0">
                <a:cs typeface="B Homa" pitchFamily="2" charset="-78"/>
              </a:rPr>
              <a:t>تعریف نیازسنجی</a:t>
            </a:r>
            <a:endParaRPr lang="en-US" dirty="0">
              <a:cs typeface="B Homa" pitchFamily="2" charset="-78"/>
            </a:endParaRPr>
          </a:p>
        </p:txBody>
      </p:sp>
      <p:sp>
        <p:nvSpPr>
          <p:cNvPr id="3" name="Text Placeholder 2"/>
          <p:cNvSpPr>
            <a:spLocks noGrp="1"/>
          </p:cNvSpPr>
          <p:nvPr>
            <p:ph type="body" idx="1"/>
          </p:nvPr>
        </p:nvSpPr>
        <p:spPr>
          <a:xfrm>
            <a:off x="530352" y="2286000"/>
            <a:ext cx="8156448" cy="4114800"/>
          </a:xfrm>
        </p:spPr>
        <p:txBody>
          <a:bodyPr>
            <a:normAutofit/>
          </a:bodyPr>
          <a:lstStyle/>
          <a:p>
            <a:pPr algn="just" rtl="1">
              <a:buClr>
                <a:srgbClr val="FF0000"/>
              </a:buClr>
              <a:buFont typeface="Wingdings" pitchFamily="2" charset="2"/>
              <a:buChar char="v"/>
            </a:pPr>
            <a:r>
              <a:rPr lang="fa-IR" sz="2800" dirty="0" smtClean="0">
                <a:cs typeface="B Homa" pitchFamily="2" charset="-78"/>
              </a:rPr>
              <a:t> سازمان جهانی بهداشت فرآیند </a:t>
            </a:r>
            <a:r>
              <a:rPr lang="fa-IR" sz="2800" u="sng" dirty="0" smtClean="0">
                <a:solidFill>
                  <a:srgbClr val="FFC000"/>
                </a:solidFill>
                <a:cs typeface="B Homa" pitchFamily="2" charset="-78"/>
              </a:rPr>
              <a:t>نیازسنجی سلامت </a:t>
            </a:r>
            <a:r>
              <a:rPr lang="fa-IR" sz="2800" dirty="0" smtClean="0">
                <a:cs typeface="B Homa" pitchFamily="2" charset="-78"/>
              </a:rPr>
              <a:t>را فرآیندی مشارکتی می داند که باید </a:t>
            </a:r>
            <a:r>
              <a:rPr lang="fa-IR" sz="2800" u="sng" dirty="0" smtClean="0">
                <a:solidFill>
                  <a:srgbClr val="FFC000"/>
                </a:solidFill>
                <a:cs typeface="B Homa" pitchFamily="2" charset="-78"/>
              </a:rPr>
              <a:t>توسط تیمی متشکل از کارکنان نظام سلامت و مردم بومی جامعه ی مورد ارزیابی،</a:t>
            </a:r>
            <a:r>
              <a:rPr lang="fa-IR" sz="2800" dirty="0" smtClean="0">
                <a:solidFill>
                  <a:srgbClr val="FFC000"/>
                </a:solidFill>
                <a:cs typeface="B Homa" pitchFamily="2" charset="-78"/>
              </a:rPr>
              <a:t> </a:t>
            </a:r>
            <a:r>
              <a:rPr lang="fa-IR" sz="2800" dirty="0" smtClean="0">
                <a:cs typeface="B Homa" pitchFamily="2" charset="-78"/>
              </a:rPr>
              <a:t>انجام شود و نتایج برنامه ریزی </a:t>
            </a:r>
            <a:r>
              <a:rPr lang="fa-IR" sz="2800" u="sng" dirty="0" smtClean="0">
                <a:cs typeface="B Homa" pitchFamily="2" charset="-78"/>
              </a:rPr>
              <a:t>مداخلاتی</a:t>
            </a:r>
            <a:r>
              <a:rPr lang="fa-IR" sz="2800" dirty="0" smtClean="0">
                <a:cs typeface="B Homa" pitchFamily="2" charset="-78"/>
              </a:rPr>
              <a:t> که بدون نیاز سنجی مشارکتی اجرا شده باشد را معادل بلا یا </a:t>
            </a:r>
            <a:r>
              <a:rPr lang="en-US" sz="2800" dirty="0" smtClean="0">
                <a:cs typeface="B Homa" pitchFamily="2" charset="-78"/>
              </a:rPr>
              <a:t>Disaster</a:t>
            </a:r>
            <a:r>
              <a:rPr lang="fa-IR" sz="2800" dirty="0" smtClean="0">
                <a:cs typeface="B Homa" pitchFamily="2" charset="-78"/>
              </a:rPr>
              <a:t> اعلام می کند. </a:t>
            </a:r>
            <a:endParaRPr lang="en-US" sz="2800" dirty="0" smtClean="0">
              <a:cs typeface="B Homa" pitchFamily="2" charset="-78"/>
            </a:endParaRPr>
          </a:p>
          <a:p>
            <a:pPr marL="280988" indent="-280988" algn="just" rtl="1">
              <a:buClr>
                <a:srgbClr val="FF0000"/>
              </a:buClr>
            </a:pPr>
            <a:endParaRPr lang="fa-IR" sz="2800" dirty="0" smtClean="0">
              <a:cs typeface="B Homa" pitchFamily="2" charset="-78"/>
            </a:endParaRPr>
          </a:p>
          <a:p>
            <a:pPr lvl="1" rtl="1">
              <a:buClr>
                <a:srgbClr val="FF0000"/>
              </a:buClr>
            </a:pPr>
            <a:r>
              <a:rPr lang="en-US" dirty="0" smtClean="0">
                <a:cs typeface="B Homa" pitchFamily="2" charset="-78"/>
              </a:rPr>
              <a:t>Ref: Rifkin, Susan  B &amp; pridmore, pat. “ Partners in planning information, participation and empowerment”  2001   </a:t>
            </a:r>
            <a:endParaRPr lang="fa-IR" dirty="0" smtClean="0">
              <a:cs typeface="B Homa" pitchFamily="2" charset="-78"/>
            </a:endParaRPr>
          </a:p>
          <a:p>
            <a:pPr lvl="1" algn="just" rtl="1">
              <a:buClr>
                <a:srgbClr val="FF0000"/>
              </a:buClr>
            </a:pPr>
            <a:endParaRPr lang="fa-IR" sz="2800" dirty="0" smtClean="0">
              <a:cs typeface="B Homa" pitchFamily="2" charset="-78"/>
            </a:endParaRPr>
          </a:p>
        </p:txBody>
      </p:sp>
    </p:spTree>
    <p:extLst>
      <p:ext uri="{BB962C8B-B14F-4D97-AF65-F5344CB8AC3E}">
        <p14:creationId xmlns:p14="http://schemas.microsoft.com/office/powerpoint/2010/main" val="16301480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88640"/>
            <a:ext cx="7772400" cy="1362456"/>
          </a:xfrm>
        </p:spPr>
        <p:txBody>
          <a:bodyPr/>
          <a:lstStyle/>
          <a:p>
            <a:pPr algn="ctr" rtl="1"/>
            <a:r>
              <a:rPr lang="fa-IR" dirty="0" smtClean="0">
                <a:cs typeface="B Homa" pitchFamily="2" charset="-78"/>
              </a:rPr>
              <a:t>اهمیت </a:t>
            </a:r>
            <a:r>
              <a:rPr lang="fa-IR" dirty="0" err="1" smtClean="0">
                <a:cs typeface="B Homa" pitchFamily="2" charset="-78"/>
              </a:rPr>
              <a:t>نیازسنجی</a:t>
            </a:r>
            <a:r>
              <a:rPr lang="fa-IR" dirty="0" smtClean="0">
                <a:cs typeface="B Homa" pitchFamily="2" charset="-78"/>
              </a:rPr>
              <a:t> در برنامه ریزی</a:t>
            </a:r>
            <a:endParaRPr lang="en-US" dirty="0">
              <a:cs typeface="B Homa" pitchFamily="2" charset="-78"/>
            </a:endParaRPr>
          </a:p>
        </p:txBody>
      </p:sp>
      <p:graphicFrame>
        <p:nvGraphicFramePr>
          <p:cNvPr id="3" name="Diagram 2"/>
          <p:cNvGraphicFramePr/>
          <p:nvPr>
            <p:extLst/>
          </p:nvPr>
        </p:nvGraphicFramePr>
        <p:xfrm>
          <a:off x="1619672"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811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3">
                                            <p:graphicEl>
                                              <a:dgm id="{AABAF769-A42F-402B-B94B-CF4483503CC3}"/>
                                            </p:graphicEl>
                                          </p:spTgt>
                                        </p:tgtEl>
                                        <p:attrNameLst>
                                          <p:attrName>style.visibility</p:attrName>
                                        </p:attrNameLst>
                                      </p:cBhvr>
                                      <p:to>
                                        <p:strVal val="visible"/>
                                      </p:to>
                                    </p:set>
                                    <p:anim calcmode="lin" valueType="num">
                                      <p:cBhvr additive="base">
                                        <p:cTn id="7" dur="1000" fill="hold"/>
                                        <p:tgtEl>
                                          <p:spTgt spid="3">
                                            <p:graphicEl>
                                              <a:dgm id="{AABAF769-A42F-402B-B94B-CF4483503CC3}"/>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graphicEl>
                                              <a:dgm id="{AABAF769-A42F-402B-B94B-CF4483503CC3}"/>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3">
                                            <p:graphicEl>
                                              <a:dgm id="{79ACAE28-66CF-416D-A6F4-8F513F9C433F}"/>
                                            </p:graphicEl>
                                          </p:spTgt>
                                        </p:tgtEl>
                                        <p:attrNameLst>
                                          <p:attrName>style.visibility</p:attrName>
                                        </p:attrNameLst>
                                      </p:cBhvr>
                                      <p:to>
                                        <p:strVal val="visible"/>
                                      </p:to>
                                    </p:set>
                                    <p:anim calcmode="lin" valueType="num">
                                      <p:cBhvr additive="base">
                                        <p:cTn id="11" dur="1000" fill="hold"/>
                                        <p:tgtEl>
                                          <p:spTgt spid="3">
                                            <p:graphicEl>
                                              <a:dgm id="{79ACAE28-66CF-416D-A6F4-8F513F9C433F}"/>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graphicEl>
                                              <a:dgm id="{79ACAE28-66CF-416D-A6F4-8F513F9C433F}"/>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250"/>
                                  </p:stCondLst>
                                  <p:childTnLst>
                                    <p:set>
                                      <p:cBhvr>
                                        <p:cTn id="14" dur="1" fill="hold">
                                          <p:stCondLst>
                                            <p:cond delay="0"/>
                                          </p:stCondLst>
                                        </p:cTn>
                                        <p:tgtEl>
                                          <p:spTgt spid="3">
                                            <p:graphicEl>
                                              <a:dgm id="{95D4318C-131E-4EDC-9527-67F2B7E1565A}"/>
                                            </p:graphicEl>
                                          </p:spTgt>
                                        </p:tgtEl>
                                        <p:attrNameLst>
                                          <p:attrName>style.visibility</p:attrName>
                                        </p:attrNameLst>
                                      </p:cBhvr>
                                      <p:to>
                                        <p:strVal val="visible"/>
                                      </p:to>
                                    </p:set>
                                    <p:anim calcmode="lin" valueType="num">
                                      <p:cBhvr additive="base">
                                        <p:cTn id="15" dur="1000" fill="hold"/>
                                        <p:tgtEl>
                                          <p:spTgt spid="3">
                                            <p:graphicEl>
                                              <a:dgm id="{95D4318C-131E-4EDC-9527-67F2B7E1565A}"/>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graphicEl>
                                              <a:dgm id="{95D4318C-131E-4EDC-9527-67F2B7E1565A}"/>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750"/>
                                  </p:stCondLst>
                                  <p:childTnLst>
                                    <p:set>
                                      <p:cBhvr>
                                        <p:cTn id="18" dur="1" fill="hold">
                                          <p:stCondLst>
                                            <p:cond delay="0"/>
                                          </p:stCondLst>
                                        </p:cTn>
                                        <p:tgtEl>
                                          <p:spTgt spid="3">
                                            <p:graphicEl>
                                              <a:dgm id="{7FFED7E8-545A-4552-892B-1313ABA27313}"/>
                                            </p:graphicEl>
                                          </p:spTgt>
                                        </p:tgtEl>
                                        <p:attrNameLst>
                                          <p:attrName>style.visibility</p:attrName>
                                        </p:attrNameLst>
                                      </p:cBhvr>
                                      <p:to>
                                        <p:strVal val="visible"/>
                                      </p:to>
                                    </p:set>
                                    <p:anim calcmode="lin" valueType="num">
                                      <p:cBhvr additive="base">
                                        <p:cTn id="19" dur="1000" fill="hold"/>
                                        <p:tgtEl>
                                          <p:spTgt spid="3">
                                            <p:graphicEl>
                                              <a:dgm id="{7FFED7E8-545A-4552-892B-1313ABA27313}"/>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graphicEl>
                                              <a:dgm id="{7FFED7E8-545A-4552-892B-1313ABA27313}"/>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250"/>
                                  </p:stCondLst>
                                  <p:childTnLst>
                                    <p:set>
                                      <p:cBhvr>
                                        <p:cTn id="22" dur="1" fill="hold">
                                          <p:stCondLst>
                                            <p:cond delay="0"/>
                                          </p:stCondLst>
                                        </p:cTn>
                                        <p:tgtEl>
                                          <p:spTgt spid="3">
                                            <p:graphicEl>
                                              <a:dgm id="{449CB8C2-F446-4C21-BCD4-CC90B07322E1}"/>
                                            </p:graphicEl>
                                          </p:spTgt>
                                        </p:tgtEl>
                                        <p:attrNameLst>
                                          <p:attrName>style.visibility</p:attrName>
                                        </p:attrNameLst>
                                      </p:cBhvr>
                                      <p:to>
                                        <p:strVal val="visible"/>
                                      </p:to>
                                    </p:set>
                                    <p:anim calcmode="lin" valueType="num">
                                      <p:cBhvr additive="base">
                                        <p:cTn id="23" dur="1000" fill="hold"/>
                                        <p:tgtEl>
                                          <p:spTgt spid="3">
                                            <p:graphicEl>
                                              <a:dgm id="{449CB8C2-F446-4C21-BCD4-CC90B07322E1}"/>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graphicEl>
                                              <a:dgm id="{449CB8C2-F446-4C21-BCD4-CC90B07322E1}"/>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2750"/>
                                  </p:stCondLst>
                                  <p:childTnLst>
                                    <p:set>
                                      <p:cBhvr>
                                        <p:cTn id="26" dur="1" fill="hold">
                                          <p:stCondLst>
                                            <p:cond delay="0"/>
                                          </p:stCondLst>
                                        </p:cTn>
                                        <p:tgtEl>
                                          <p:spTgt spid="3">
                                            <p:graphicEl>
                                              <a:dgm id="{EE505D93-FEEC-43B2-8731-E9E6D34827E0}"/>
                                            </p:graphicEl>
                                          </p:spTgt>
                                        </p:tgtEl>
                                        <p:attrNameLst>
                                          <p:attrName>style.visibility</p:attrName>
                                        </p:attrNameLst>
                                      </p:cBhvr>
                                      <p:to>
                                        <p:strVal val="visible"/>
                                      </p:to>
                                    </p:set>
                                    <p:anim calcmode="lin" valueType="num">
                                      <p:cBhvr additive="base">
                                        <p:cTn id="27" dur="1000" fill="hold"/>
                                        <p:tgtEl>
                                          <p:spTgt spid="3">
                                            <p:graphicEl>
                                              <a:dgm id="{EE505D93-FEEC-43B2-8731-E9E6D34827E0}"/>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graphicEl>
                                              <a:dgm id="{EE505D93-FEEC-43B2-8731-E9E6D34827E0}"/>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533400"/>
            <a:ext cx="8839200" cy="838200"/>
          </a:xfrm>
        </p:spPr>
        <p:txBody>
          <a:bodyPr>
            <a:normAutofit/>
          </a:bodyPr>
          <a:lstStyle/>
          <a:p>
            <a:pPr algn="ctr" rtl="1"/>
            <a:r>
              <a:rPr lang="fa-IR" sz="4400" dirty="0" smtClean="0">
                <a:ln w="635">
                  <a:noFill/>
                </a:ln>
                <a:solidFill>
                  <a:schemeClr val="accent4">
                    <a:tint val="90000"/>
                    <a:satMod val="125000"/>
                  </a:schemeClr>
                </a:solidFill>
                <a:cs typeface="B Homa" pitchFamily="2" charset="-78"/>
              </a:rPr>
              <a:t>سووالهای اساسی در یک </a:t>
            </a:r>
            <a:r>
              <a:rPr lang="fa-IR" sz="4400" dirty="0">
                <a:ln w="635">
                  <a:noFill/>
                </a:ln>
                <a:solidFill>
                  <a:schemeClr val="accent4">
                    <a:tint val="90000"/>
                    <a:satMod val="125000"/>
                  </a:schemeClr>
                </a:solidFill>
                <a:cs typeface="B Homa" pitchFamily="2" charset="-78"/>
              </a:rPr>
              <a:t>برنامه </a:t>
            </a:r>
            <a:r>
              <a:rPr lang="fa-IR" sz="4400" dirty="0" smtClean="0">
                <a:ln w="635">
                  <a:noFill/>
                </a:ln>
                <a:solidFill>
                  <a:schemeClr val="accent4">
                    <a:tint val="90000"/>
                    <a:satMod val="125000"/>
                  </a:schemeClr>
                </a:solidFill>
                <a:cs typeface="B Homa" pitchFamily="2" charset="-78"/>
              </a:rPr>
              <a:t>نیازسنجی</a:t>
            </a:r>
            <a:endParaRPr lang="en-US" sz="4400" dirty="0">
              <a:ln w="635">
                <a:noFill/>
              </a:ln>
              <a:solidFill>
                <a:schemeClr val="accent4">
                  <a:tint val="90000"/>
                  <a:satMod val="125000"/>
                </a:schemeClr>
              </a:solidFill>
              <a:cs typeface="B Homa" pitchFamily="2" charset="-78"/>
            </a:endParaRPr>
          </a:p>
        </p:txBody>
      </p:sp>
      <p:sp>
        <p:nvSpPr>
          <p:cNvPr id="3" name="Subtitle 2"/>
          <p:cNvSpPr>
            <a:spLocks noGrp="1"/>
          </p:cNvSpPr>
          <p:nvPr>
            <p:ph type="subTitle" idx="1"/>
          </p:nvPr>
        </p:nvSpPr>
        <p:spPr>
          <a:xfrm>
            <a:off x="679704" y="1524000"/>
            <a:ext cx="7854696" cy="5181600"/>
          </a:xfrm>
        </p:spPr>
        <p:txBody>
          <a:bodyPr>
            <a:normAutofit/>
          </a:bodyPr>
          <a:lstStyle/>
          <a:p>
            <a:pPr algn="ctr" rtl="1">
              <a:buClr>
                <a:srgbClr val="FF0000"/>
              </a:buClr>
            </a:pPr>
            <a:endParaRPr lang="en-US" sz="2800" dirty="0">
              <a:cs typeface="B Homa" pitchFamily="2" charset="-78"/>
            </a:endParaRPr>
          </a:p>
        </p:txBody>
      </p:sp>
      <p:sp>
        <p:nvSpPr>
          <p:cNvPr id="5" name="Rounded Rectangle 4"/>
          <p:cNvSpPr/>
          <p:nvPr/>
        </p:nvSpPr>
        <p:spPr>
          <a:xfrm>
            <a:off x="5257800" y="1548946"/>
            <a:ext cx="25908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Homa" pitchFamily="2" charset="-78"/>
              </a:rPr>
              <a:t>چه مشکلی؟</a:t>
            </a:r>
            <a:endParaRPr lang="en-US" dirty="0">
              <a:solidFill>
                <a:srgbClr val="002060"/>
              </a:solidFill>
              <a:cs typeface="B Homa" pitchFamily="2" charset="-78"/>
            </a:endParaRPr>
          </a:p>
        </p:txBody>
      </p:sp>
      <p:sp>
        <p:nvSpPr>
          <p:cNvPr id="9" name="Rounded Rectangle 8"/>
          <p:cNvSpPr/>
          <p:nvPr/>
        </p:nvSpPr>
        <p:spPr>
          <a:xfrm>
            <a:off x="5265060" y="2082346"/>
            <a:ext cx="25908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بر ای چه </a:t>
            </a:r>
            <a:r>
              <a:rPr lang="fa-IR" dirty="0">
                <a:solidFill>
                  <a:srgbClr val="002060"/>
                </a:solidFill>
                <a:cs typeface="B Homa" pitchFamily="2" charset="-78"/>
              </a:rPr>
              <a:t>گروه </a:t>
            </a:r>
            <a:r>
              <a:rPr lang="fa-IR" dirty="0" smtClean="0">
                <a:solidFill>
                  <a:srgbClr val="002060"/>
                </a:solidFill>
                <a:cs typeface="B Homa" pitchFamily="2" charset="-78"/>
              </a:rPr>
              <a:t>هدفی؟</a:t>
            </a:r>
            <a:endParaRPr lang="en-US" dirty="0">
              <a:solidFill>
                <a:srgbClr val="002060"/>
              </a:solidFill>
              <a:cs typeface="B Homa" pitchFamily="2" charset="-78"/>
            </a:endParaRPr>
          </a:p>
        </p:txBody>
      </p:sp>
      <p:sp>
        <p:nvSpPr>
          <p:cNvPr id="10" name="Rounded Rectangle 9"/>
          <p:cNvSpPr/>
          <p:nvPr/>
        </p:nvSpPr>
        <p:spPr>
          <a:xfrm>
            <a:off x="5257800" y="3149146"/>
            <a:ext cx="25908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برای چه محدوده مکانی؟</a:t>
            </a:r>
          </a:p>
        </p:txBody>
      </p:sp>
      <p:sp>
        <p:nvSpPr>
          <p:cNvPr id="11" name="Rounded Rectangle 10"/>
          <p:cNvSpPr/>
          <p:nvPr/>
        </p:nvSpPr>
        <p:spPr>
          <a:xfrm>
            <a:off x="5261430" y="3682546"/>
            <a:ext cx="25908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برای چه محدوده زمانی</a:t>
            </a:r>
            <a:r>
              <a:rPr lang="fa-IR" baseline="0" dirty="0" smtClean="0">
                <a:solidFill>
                  <a:srgbClr val="002060"/>
                </a:solidFill>
                <a:cs typeface="B Homa" pitchFamily="2" charset="-78"/>
              </a:rPr>
              <a:t>؟</a:t>
            </a:r>
            <a:endParaRPr lang="en-US" dirty="0">
              <a:solidFill>
                <a:srgbClr val="002060"/>
              </a:solidFill>
              <a:cs typeface="B Homa" pitchFamily="2" charset="-78"/>
            </a:endParaRPr>
          </a:p>
        </p:txBody>
      </p:sp>
      <p:sp>
        <p:nvSpPr>
          <p:cNvPr id="12" name="Rounded Rectangle 11"/>
          <p:cNvSpPr/>
          <p:nvPr/>
        </p:nvSpPr>
        <p:spPr>
          <a:xfrm>
            <a:off x="5257800" y="4215946"/>
            <a:ext cx="25908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با چه انتظاری؟</a:t>
            </a:r>
          </a:p>
        </p:txBody>
      </p:sp>
      <p:sp>
        <p:nvSpPr>
          <p:cNvPr id="13" name="Rounded Rectangle 12"/>
          <p:cNvSpPr/>
          <p:nvPr/>
        </p:nvSpPr>
        <p:spPr>
          <a:xfrm>
            <a:off x="1447800" y="4215946"/>
            <a:ext cx="32766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تبیین امکانات موجود</a:t>
            </a:r>
            <a:endParaRPr lang="en-US" dirty="0">
              <a:solidFill>
                <a:srgbClr val="002060"/>
              </a:solidFill>
              <a:cs typeface="B Homa" pitchFamily="2" charset="-78"/>
            </a:endParaRPr>
          </a:p>
        </p:txBody>
      </p:sp>
      <p:sp>
        <p:nvSpPr>
          <p:cNvPr id="14" name="Rounded Rectangle 13"/>
          <p:cNvSpPr/>
          <p:nvPr/>
        </p:nvSpPr>
        <p:spPr>
          <a:xfrm>
            <a:off x="1447800" y="3682546"/>
            <a:ext cx="32766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رعایت محدوده زمانی</a:t>
            </a:r>
            <a:endParaRPr lang="en-US" dirty="0">
              <a:solidFill>
                <a:srgbClr val="002060"/>
              </a:solidFill>
              <a:cs typeface="B Homa" pitchFamily="2" charset="-78"/>
            </a:endParaRPr>
          </a:p>
        </p:txBody>
      </p:sp>
      <p:sp>
        <p:nvSpPr>
          <p:cNvPr id="15" name="Rounded Rectangle 14"/>
          <p:cNvSpPr/>
          <p:nvPr/>
        </p:nvSpPr>
        <p:spPr>
          <a:xfrm>
            <a:off x="1447800" y="3149146"/>
            <a:ext cx="32766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تعیین سطح نیازسنجی</a:t>
            </a:r>
            <a:endParaRPr lang="en-US" dirty="0">
              <a:solidFill>
                <a:srgbClr val="002060"/>
              </a:solidFill>
              <a:cs typeface="B Homa" pitchFamily="2" charset="-78"/>
            </a:endParaRPr>
          </a:p>
        </p:txBody>
      </p:sp>
      <p:sp>
        <p:nvSpPr>
          <p:cNvPr id="16" name="Rounded Rectangle 15"/>
          <p:cNvSpPr/>
          <p:nvPr/>
        </p:nvSpPr>
        <p:spPr>
          <a:xfrm>
            <a:off x="1447800" y="2082346"/>
            <a:ext cx="32766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تحلیل مخاطب</a:t>
            </a:r>
            <a:endParaRPr lang="en-US" dirty="0">
              <a:solidFill>
                <a:srgbClr val="002060"/>
              </a:solidFill>
              <a:cs typeface="B Homa" pitchFamily="2" charset="-78"/>
            </a:endParaRPr>
          </a:p>
        </p:txBody>
      </p:sp>
      <p:sp>
        <p:nvSpPr>
          <p:cNvPr id="17" name="Rounded Rectangle 16"/>
          <p:cNvSpPr/>
          <p:nvPr/>
        </p:nvSpPr>
        <p:spPr>
          <a:xfrm>
            <a:off x="1447800" y="1548946"/>
            <a:ext cx="32766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تعیین مشکل</a:t>
            </a:r>
            <a:endParaRPr lang="en-US" dirty="0">
              <a:solidFill>
                <a:srgbClr val="002060"/>
              </a:solidFill>
              <a:cs typeface="B Homa" pitchFamily="2" charset="-78"/>
            </a:endParaRPr>
          </a:p>
        </p:txBody>
      </p:sp>
      <p:sp>
        <p:nvSpPr>
          <p:cNvPr id="18" name="Rounded Rectangle 17"/>
          <p:cNvSpPr/>
          <p:nvPr/>
        </p:nvSpPr>
        <p:spPr>
          <a:xfrm>
            <a:off x="5257800" y="4749346"/>
            <a:ext cx="25908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Clr>
                <a:srgbClr val="FF0000"/>
              </a:buClr>
            </a:pPr>
            <a:r>
              <a:rPr lang="fa-IR" dirty="0">
                <a:solidFill>
                  <a:srgbClr val="002060"/>
                </a:solidFill>
                <a:cs typeface="B Homa" pitchFamily="2" charset="-78"/>
              </a:rPr>
              <a:t>با چه میزان مداخله پذیری؟</a:t>
            </a:r>
          </a:p>
        </p:txBody>
      </p:sp>
      <p:sp>
        <p:nvSpPr>
          <p:cNvPr id="25" name="Rounded Rectangle 24"/>
          <p:cNvSpPr/>
          <p:nvPr/>
        </p:nvSpPr>
        <p:spPr>
          <a:xfrm>
            <a:off x="1462314" y="4749346"/>
            <a:ext cx="32766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Homa" pitchFamily="2" charset="-78"/>
              </a:rPr>
              <a:t>تحلیل راهکارها و پیش بینی مداخلات</a:t>
            </a:r>
            <a:endParaRPr lang="en-US" dirty="0">
              <a:solidFill>
                <a:srgbClr val="002060"/>
              </a:solidFill>
              <a:cs typeface="B Homa" pitchFamily="2" charset="-78"/>
            </a:endParaRPr>
          </a:p>
        </p:txBody>
      </p:sp>
      <p:sp>
        <p:nvSpPr>
          <p:cNvPr id="28" name="Rounded Rectangle 27"/>
          <p:cNvSpPr/>
          <p:nvPr/>
        </p:nvSpPr>
        <p:spPr>
          <a:xfrm>
            <a:off x="5257800" y="5282746"/>
            <a:ext cx="2590800" cy="48985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Clr>
                <a:srgbClr val="FF0000"/>
              </a:buClr>
            </a:pPr>
            <a:r>
              <a:rPr lang="fa-IR" dirty="0" smtClean="0">
                <a:solidFill>
                  <a:srgbClr val="002060"/>
                </a:solidFill>
                <a:cs typeface="B Homa" pitchFamily="2" charset="-78"/>
              </a:rPr>
              <a:t> با چه اولویتی؟</a:t>
            </a:r>
            <a:endParaRPr lang="fa-IR" dirty="0">
              <a:solidFill>
                <a:srgbClr val="002060"/>
              </a:solidFill>
              <a:cs typeface="B Homa" pitchFamily="2" charset="-78"/>
            </a:endParaRPr>
          </a:p>
        </p:txBody>
      </p:sp>
      <p:sp>
        <p:nvSpPr>
          <p:cNvPr id="29" name="Rounded Rectangle 28"/>
          <p:cNvSpPr/>
          <p:nvPr/>
        </p:nvSpPr>
        <p:spPr>
          <a:xfrm>
            <a:off x="1462314" y="5282746"/>
            <a:ext cx="3276600" cy="457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اولویت بندی</a:t>
            </a:r>
            <a:endParaRPr lang="en-US" dirty="0">
              <a:solidFill>
                <a:srgbClr val="002060"/>
              </a:solidFill>
              <a:cs typeface="B Homa" pitchFamily="2" charset="-78"/>
            </a:endParaRPr>
          </a:p>
        </p:txBody>
      </p:sp>
      <p:sp>
        <p:nvSpPr>
          <p:cNvPr id="30" name="Rounded Rectangle 29"/>
          <p:cNvSpPr/>
          <p:nvPr/>
        </p:nvSpPr>
        <p:spPr>
          <a:xfrm>
            <a:off x="5257800" y="2615746"/>
            <a:ext cx="25908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002060"/>
                </a:solidFill>
                <a:cs typeface="B Homa" pitchFamily="2" charset="-78"/>
              </a:rPr>
              <a:t>با </a:t>
            </a:r>
            <a:r>
              <a:rPr lang="fa-IR" dirty="0">
                <a:solidFill>
                  <a:srgbClr val="002060"/>
                </a:solidFill>
                <a:cs typeface="B Homa" pitchFamily="2" charset="-78"/>
              </a:rPr>
              <a:t>چه </a:t>
            </a:r>
            <a:r>
              <a:rPr lang="fa-IR" dirty="0" smtClean="0">
                <a:solidFill>
                  <a:srgbClr val="002060"/>
                </a:solidFill>
                <a:cs typeface="B Homa" pitchFamily="2" charset="-78"/>
              </a:rPr>
              <a:t>شواهدی، چه وسعتی، </a:t>
            </a:r>
          </a:p>
          <a:p>
            <a:pPr algn="ctr" rtl="1"/>
            <a:r>
              <a:rPr lang="fa-IR" dirty="0" smtClean="0">
                <a:solidFill>
                  <a:srgbClr val="002060"/>
                </a:solidFill>
                <a:cs typeface="B Homa" pitchFamily="2" charset="-78"/>
              </a:rPr>
              <a:t>چه قدمتی، چه عوامل موثری؟</a:t>
            </a:r>
            <a:endParaRPr lang="en-US" dirty="0">
              <a:solidFill>
                <a:srgbClr val="002060"/>
              </a:solidFill>
              <a:cs typeface="B Homa" pitchFamily="2" charset="-78"/>
            </a:endParaRPr>
          </a:p>
        </p:txBody>
      </p:sp>
      <p:sp>
        <p:nvSpPr>
          <p:cNvPr id="31" name="Rounded Rectangle 30"/>
          <p:cNvSpPr/>
          <p:nvPr/>
        </p:nvSpPr>
        <p:spPr>
          <a:xfrm>
            <a:off x="1447800" y="2615746"/>
            <a:ext cx="3276600" cy="533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rgbClr val="002060"/>
                </a:solidFill>
                <a:cs typeface="B Homa" pitchFamily="2" charset="-78"/>
              </a:rPr>
              <a:t>تحلیل </a:t>
            </a:r>
            <a:r>
              <a:rPr lang="fa-IR" dirty="0" smtClean="0">
                <a:solidFill>
                  <a:srgbClr val="002060"/>
                </a:solidFill>
                <a:cs typeface="B Homa" pitchFamily="2" charset="-78"/>
              </a:rPr>
              <a:t>مشکل</a:t>
            </a:r>
            <a:endParaRPr lang="en-US" dirty="0">
              <a:solidFill>
                <a:srgbClr val="002060"/>
              </a:solidFill>
              <a:cs typeface="B Homa" pitchFamily="2" charset="-78"/>
            </a:endParaRPr>
          </a:p>
        </p:txBody>
      </p:sp>
    </p:spTree>
    <p:extLst>
      <p:ext uri="{BB962C8B-B14F-4D97-AF65-F5344CB8AC3E}">
        <p14:creationId xmlns:p14="http://schemas.microsoft.com/office/powerpoint/2010/main" val="37051871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5" grpId="0" animBg="1"/>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85786" y="433754"/>
            <a:ext cx="8136904" cy="1362456"/>
          </a:xfrm>
        </p:spPr>
        <p:txBody>
          <a:bodyPr/>
          <a:lstStyle/>
          <a:p>
            <a:pPr algn="ctr" rtl="1" eaLnBrk="1" fontAlgn="auto" hangingPunct="1">
              <a:spcAft>
                <a:spcPts val="0"/>
              </a:spcAft>
              <a:defRPr/>
            </a:pPr>
            <a:r>
              <a:rPr lang="fa-IR" sz="5700" dirty="0" smtClean="0">
                <a:solidFill>
                  <a:srgbClr val="A50021"/>
                </a:solidFill>
                <a:latin typeface="Times New Roman" pitchFamily="18" charset="0"/>
                <a:cs typeface="B Homa" pitchFamily="2" charset="-78"/>
              </a:rPr>
              <a:t>   </a:t>
            </a:r>
            <a:r>
              <a:rPr lang="fa-IR" dirty="0" smtClean="0">
                <a:cs typeface="B Homa" pitchFamily="2" charset="-78"/>
              </a:rPr>
              <a:t>ج</a:t>
            </a:r>
            <a:r>
              <a:rPr lang="ar-SA" dirty="0">
                <a:cs typeface="B Homa" pitchFamily="2" charset="-78"/>
              </a:rPr>
              <a:t>ايگاه </a:t>
            </a:r>
            <a:r>
              <a:rPr lang="ar-SA" dirty="0" smtClean="0">
                <a:cs typeface="B Homa" pitchFamily="2" charset="-78"/>
              </a:rPr>
              <a:t>نيازسنجي</a:t>
            </a:r>
            <a:r>
              <a:rPr lang="fa-IR" dirty="0" smtClean="0">
                <a:cs typeface="B Homa" pitchFamily="2" charset="-78"/>
              </a:rPr>
              <a:t> در برنامه ریزی</a:t>
            </a:r>
            <a:r>
              <a:rPr lang="ar-SA" dirty="0" smtClean="0">
                <a:cs typeface="B Homa" pitchFamily="2" charset="-78"/>
              </a:rPr>
              <a:t>  </a:t>
            </a:r>
            <a:endParaRPr lang="en-US" dirty="0">
              <a:cs typeface="B Homa" pitchFamily="2" charset="-78"/>
            </a:endParaRPr>
          </a:p>
        </p:txBody>
      </p:sp>
      <p:sp>
        <p:nvSpPr>
          <p:cNvPr id="26626" name="Rectangle 3"/>
          <p:cNvSpPr>
            <a:spLocks noGrp="1" noChangeArrowheads="1"/>
          </p:cNvSpPr>
          <p:nvPr>
            <p:ph type="body" idx="1"/>
          </p:nvPr>
        </p:nvSpPr>
        <p:spPr>
          <a:xfrm>
            <a:off x="1331640" y="2780928"/>
            <a:ext cx="7416824" cy="2380520"/>
          </a:xfrm>
        </p:spPr>
        <p:txBody>
          <a:bodyPr>
            <a:normAutofit/>
          </a:bodyPr>
          <a:lstStyle/>
          <a:p>
            <a:pPr marL="933450" indent="-457200" algn="just" defTabSz="476250" rtl="1" eaLnBrk="1" hangingPunct="1">
              <a:lnSpc>
                <a:spcPct val="160000"/>
              </a:lnSpc>
              <a:buClr>
                <a:srgbClr val="FF0000"/>
              </a:buClr>
              <a:buFont typeface="Wingdings" pitchFamily="2" charset="2"/>
              <a:buChar char="v"/>
            </a:pPr>
            <a:r>
              <a:rPr lang="ar-SA" sz="2800" dirty="0" smtClean="0">
                <a:latin typeface="Times New Roman" pitchFamily="18" charset="0"/>
                <a:cs typeface="B Homa" pitchFamily="2" charset="-78"/>
              </a:rPr>
              <a:t> طراحي برنامه ( ت</a:t>
            </a:r>
            <a:r>
              <a:rPr lang="fa-IR" sz="2800" dirty="0" smtClean="0">
                <a:latin typeface="Times New Roman" pitchFamily="18" charset="0"/>
                <a:cs typeface="B Homa" pitchFamily="2" charset="-78"/>
              </a:rPr>
              <a:t>عیین ضرورت و چارچوب بر</a:t>
            </a:r>
            <a:r>
              <a:rPr lang="ar-SA" sz="2800" dirty="0" smtClean="0">
                <a:latin typeface="Times New Roman" pitchFamily="18" charset="0"/>
                <a:cs typeface="B Homa" pitchFamily="2" charset="-78"/>
              </a:rPr>
              <a:t>نامه) </a:t>
            </a:r>
          </a:p>
          <a:p>
            <a:pPr marL="933450" indent="-457200" algn="just" defTabSz="476250" rtl="1" eaLnBrk="1" hangingPunct="1">
              <a:lnSpc>
                <a:spcPct val="160000"/>
              </a:lnSpc>
              <a:buClr>
                <a:srgbClr val="FF0000"/>
              </a:buClr>
              <a:buFont typeface="Wingdings" pitchFamily="2" charset="2"/>
              <a:buChar char="v"/>
            </a:pPr>
            <a:r>
              <a:rPr lang="ar-SA" sz="2800" dirty="0" smtClean="0">
                <a:latin typeface="Times New Roman" pitchFamily="18" charset="0"/>
                <a:cs typeface="B Homa" pitchFamily="2" charset="-78"/>
              </a:rPr>
              <a:t> اجرا ( انطباق برنامه با شرايط اجرايي ) </a:t>
            </a:r>
          </a:p>
          <a:p>
            <a:pPr marL="933450" indent="-457200" algn="just" defTabSz="476250" rtl="1" eaLnBrk="1" hangingPunct="1">
              <a:lnSpc>
                <a:spcPct val="160000"/>
              </a:lnSpc>
              <a:buClr>
                <a:srgbClr val="FF0000"/>
              </a:buClr>
              <a:buFont typeface="Wingdings" pitchFamily="2" charset="2"/>
              <a:buChar char="v"/>
            </a:pPr>
            <a:r>
              <a:rPr lang="ar-SA" sz="2800" dirty="0" smtClean="0">
                <a:latin typeface="Times New Roman" pitchFamily="18" charset="0"/>
                <a:cs typeface="B Homa" pitchFamily="2" charset="-78"/>
              </a:rPr>
              <a:t> ارزشيابي ( شناسايي هدفهاي </a:t>
            </a:r>
            <a:r>
              <a:rPr lang="fa-IR" sz="2800" dirty="0" smtClean="0">
                <a:latin typeface="Times New Roman" pitchFamily="18" charset="0"/>
                <a:cs typeface="B Homa" pitchFamily="2" charset="-78"/>
              </a:rPr>
              <a:t>جا</a:t>
            </a:r>
            <a:r>
              <a:rPr lang="ar-SA" sz="2800" dirty="0" smtClean="0">
                <a:latin typeface="Times New Roman" pitchFamily="18" charset="0"/>
                <a:cs typeface="B Homa" pitchFamily="2" charset="-78"/>
              </a:rPr>
              <a:t> مانده )  </a:t>
            </a:r>
            <a:endParaRPr lang="en-US" sz="2800" dirty="0" smtClean="0">
              <a:latin typeface="Times New Roman" pitchFamily="18" charset="0"/>
              <a:cs typeface="B Homa" pitchFamily="2" charset="-78"/>
            </a:endParaRPr>
          </a:p>
        </p:txBody>
      </p:sp>
    </p:spTree>
    <p:extLst>
      <p:ext uri="{BB962C8B-B14F-4D97-AF65-F5344CB8AC3E}">
        <p14:creationId xmlns:p14="http://schemas.microsoft.com/office/powerpoint/2010/main" val="1892024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randombar(horizont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randombar(horizontal)">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randombar(horizontal)">
                                      <p:cBhvr>
                                        <p:cTn id="17" dur="500"/>
                                        <p:tgtEl>
                                          <p:spTgt spid="26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552" y="457200"/>
            <a:ext cx="7772400" cy="1362456"/>
          </a:xfrm>
        </p:spPr>
        <p:txBody>
          <a:bodyPr/>
          <a:lstStyle/>
          <a:p>
            <a:pPr algn="ctr" eaLnBrk="1" fontAlgn="auto" hangingPunct="1">
              <a:spcAft>
                <a:spcPts val="0"/>
              </a:spcAft>
              <a:defRPr/>
            </a:pPr>
            <a:r>
              <a:rPr lang="ar-SA" dirty="0">
                <a:cs typeface="B Homa" pitchFamily="2" charset="-78"/>
              </a:rPr>
              <a:t>اصول نيازسنجي </a:t>
            </a:r>
            <a:endParaRPr lang="en-US" dirty="0">
              <a:cs typeface="B Homa" pitchFamily="2" charset="-78"/>
            </a:endParaRPr>
          </a:p>
        </p:txBody>
      </p:sp>
      <p:sp>
        <p:nvSpPr>
          <p:cNvPr id="27650" name="Rectangle 3"/>
          <p:cNvSpPr>
            <a:spLocks noGrp="1" noChangeArrowheads="1"/>
          </p:cNvSpPr>
          <p:nvPr>
            <p:ph type="body" idx="1"/>
          </p:nvPr>
        </p:nvSpPr>
        <p:spPr>
          <a:xfrm>
            <a:off x="914400" y="2179553"/>
            <a:ext cx="7772400" cy="3744416"/>
          </a:xfrm>
        </p:spPr>
        <p:txBody>
          <a:bodyPr>
            <a:normAutofit fontScale="92500" lnSpcReduction="10000"/>
          </a:bodyPr>
          <a:lstStyle/>
          <a:p>
            <a:pPr marL="1085850" indent="-609600" algn="r" defTabSz="476250" rtl="1" eaLnBrk="1" hangingPunct="1">
              <a:lnSpc>
                <a:spcPct val="90000"/>
              </a:lnSpc>
              <a:buClr>
                <a:srgbClr val="FF0000"/>
              </a:buClr>
              <a:buFont typeface="Wingdings" pitchFamily="2" charset="2"/>
              <a:buChar char="v"/>
            </a:pPr>
            <a:r>
              <a:rPr lang="ar-SA" sz="2800" dirty="0" smtClean="0">
                <a:latin typeface="Times New Roman" pitchFamily="18" charset="0"/>
                <a:cs typeface="B Homa" pitchFamily="2" charset="-78"/>
              </a:rPr>
              <a:t>اصل تداوم</a:t>
            </a:r>
            <a:r>
              <a:rPr lang="fa-IR" sz="2800" dirty="0" smtClean="0">
                <a:latin typeface="Times New Roman" pitchFamily="18" charset="0"/>
                <a:cs typeface="B Homa" pitchFamily="2" charset="-78"/>
              </a:rPr>
              <a:t> و تعهد</a:t>
            </a:r>
            <a:r>
              <a:rPr lang="ar-SA" sz="2800" dirty="0" smtClean="0">
                <a:latin typeface="Times New Roman" pitchFamily="18" charset="0"/>
                <a:cs typeface="B Homa" pitchFamily="2" charset="-78"/>
              </a:rPr>
              <a:t> </a:t>
            </a:r>
            <a:r>
              <a:rPr lang="fa-IR" sz="2800" dirty="0" smtClean="0">
                <a:latin typeface="Times New Roman" pitchFamily="18" charset="0"/>
                <a:cs typeface="B Homa" pitchFamily="2" charset="-78"/>
              </a:rPr>
              <a:t>(استمرار برنامه و برنامه ریزی کوتاه مدت)</a:t>
            </a:r>
            <a:endParaRPr lang="ar-SA" sz="2800" dirty="0" smtClean="0">
              <a:latin typeface="Times New Roman" pitchFamily="18" charset="0"/>
              <a:cs typeface="B Homa" pitchFamily="2" charset="-78"/>
            </a:endParaRPr>
          </a:p>
          <a:p>
            <a:pPr marL="1085850" indent="-609600" algn="r" defTabSz="476250" rtl="1" eaLnBrk="1" hangingPunct="1">
              <a:lnSpc>
                <a:spcPct val="90000"/>
              </a:lnSpc>
              <a:buClr>
                <a:srgbClr val="FF0000"/>
              </a:buClr>
              <a:buFont typeface="Wingdings" pitchFamily="2" charset="2"/>
              <a:buChar char="v"/>
            </a:pPr>
            <a:r>
              <a:rPr lang="ar-SA" sz="2800" dirty="0" smtClean="0">
                <a:latin typeface="Times New Roman" pitchFamily="18" charset="0"/>
                <a:cs typeface="B Homa" pitchFamily="2" charset="-78"/>
              </a:rPr>
              <a:t>اصل جامعيت </a:t>
            </a:r>
            <a:r>
              <a:rPr lang="fa-IR" sz="2800" dirty="0" smtClean="0">
                <a:latin typeface="Times New Roman" pitchFamily="18" charset="0"/>
                <a:cs typeface="B Homa" pitchFamily="2" charset="-78"/>
              </a:rPr>
              <a:t>(نمونه معرف جامعه) </a:t>
            </a:r>
            <a:endParaRPr lang="ar-SA" sz="2800" dirty="0" smtClean="0">
              <a:latin typeface="Times New Roman" pitchFamily="18" charset="0"/>
              <a:cs typeface="B Homa" pitchFamily="2" charset="-78"/>
            </a:endParaRPr>
          </a:p>
          <a:p>
            <a:pPr marL="1085850" indent="-609600" algn="r" defTabSz="476250" rtl="1" eaLnBrk="1" hangingPunct="1">
              <a:lnSpc>
                <a:spcPct val="90000"/>
              </a:lnSpc>
              <a:buClr>
                <a:srgbClr val="FF0000"/>
              </a:buClr>
              <a:buFont typeface="Wingdings" pitchFamily="2" charset="2"/>
              <a:buChar char="v"/>
            </a:pPr>
            <a:r>
              <a:rPr lang="ar-SA" sz="2800" dirty="0" smtClean="0">
                <a:latin typeface="Times New Roman" pitchFamily="18" charset="0"/>
                <a:cs typeface="B Homa" pitchFamily="2" charset="-78"/>
              </a:rPr>
              <a:t>اصل مشاركت</a:t>
            </a:r>
            <a:r>
              <a:rPr lang="fa-IR" sz="2800" dirty="0" smtClean="0">
                <a:latin typeface="Times New Roman" pitchFamily="18" charset="0"/>
                <a:cs typeface="B Homa" pitchFamily="2" charset="-78"/>
              </a:rPr>
              <a:t> (مشارکت گروههای ذینفع بخصوص مردم)</a:t>
            </a:r>
            <a:r>
              <a:rPr lang="ar-SA" sz="2800" dirty="0" smtClean="0">
                <a:latin typeface="Times New Roman" pitchFamily="18" charset="0"/>
                <a:cs typeface="B Homa" pitchFamily="2" charset="-78"/>
              </a:rPr>
              <a:t> </a:t>
            </a:r>
          </a:p>
          <a:p>
            <a:pPr marL="1085850" indent="-609600" algn="r" defTabSz="476250" rtl="1" eaLnBrk="1" hangingPunct="1">
              <a:lnSpc>
                <a:spcPct val="90000"/>
              </a:lnSpc>
              <a:buClr>
                <a:srgbClr val="FF0000"/>
              </a:buClr>
              <a:buFont typeface="Wingdings" pitchFamily="2" charset="2"/>
              <a:buChar char="v"/>
            </a:pPr>
            <a:r>
              <a:rPr lang="ar-SA" sz="2800" dirty="0" smtClean="0">
                <a:latin typeface="Times New Roman" pitchFamily="18" charset="0"/>
                <a:cs typeface="B Homa" pitchFamily="2" charset="-78"/>
              </a:rPr>
              <a:t>اصل عينيت </a:t>
            </a:r>
            <a:r>
              <a:rPr lang="fa-IR" sz="2800" dirty="0" smtClean="0">
                <a:latin typeface="Times New Roman" pitchFamily="18" charset="0"/>
                <a:cs typeface="B Homa" pitchFamily="2" charset="-78"/>
              </a:rPr>
              <a:t>(عینی و واقعی بودن داده ها)</a:t>
            </a:r>
            <a:endParaRPr lang="ar-SA" sz="2800" dirty="0" smtClean="0">
              <a:latin typeface="Times New Roman" pitchFamily="18" charset="0"/>
              <a:cs typeface="B Homa" pitchFamily="2" charset="-78"/>
            </a:endParaRPr>
          </a:p>
          <a:p>
            <a:pPr marL="1085850" indent="-609600" algn="r" defTabSz="476250" rtl="1" eaLnBrk="1" hangingPunct="1">
              <a:lnSpc>
                <a:spcPct val="90000"/>
              </a:lnSpc>
              <a:buClr>
                <a:srgbClr val="FF0000"/>
              </a:buClr>
              <a:buFont typeface="Wingdings" pitchFamily="2" charset="2"/>
              <a:buChar char="v"/>
            </a:pPr>
            <a:r>
              <a:rPr lang="ar-SA" sz="2800" dirty="0" smtClean="0">
                <a:latin typeface="Times New Roman" pitchFamily="18" charset="0"/>
                <a:cs typeface="B Homa" pitchFamily="2" charset="-78"/>
              </a:rPr>
              <a:t>اصل توجه نابرابر</a:t>
            </a:r>
            <a:r>
              <a:rPr lang="fa-IR" sz="2800" dirty="0" smtClean="0">
                <a:latin typeface="Times New Roman" pitchFamily="18" charset="0"/>
                <a:cs typeface="B Homa" pitchFamily="2" charset="-78"/>
              </a:rPr>
              <a:t> (سهم نابرابر ارزش داده ها)</a:t>
            </a:r>
            <a:r>
              <a:rPr lang="ar-SA" sz="2800" dirty="0" smtClean="0">
                <a:latin typeface="Times New Roman" pitchFamily="18" charset="0"/>
                <a:cs typeface="B Homa" pitchFamily="2" charset="-78"/>
              </a:rPr>
              <a:t>  </a:t>
            </a:r>
            <a:endParaRPr lang="fa-IR" sz="2800" dirty="0" smtClean="0">
              <a:latin typeface="Times New Roman" pitchFamily="18" charset="0"/>
              <a:cs typeface="B Homa" pitchFamily="2" charset="-78"/>
            </a:endParaRPr>
          </a:p>
          <a:p>
            <a:pPr marL="1085850" indent="-609600" algn="r" defTabSz="476250" rtl="1" eaLnBrk="1" hangingPunct="1">
              <a:lnSpc>
                <a:spcPct val="90000"/>
              </a:lnSpc>
              <a:buClr>
                <a:srgbClr val="FF0000"/>
              </a:buClr>
              <a:buFont typeface="Wingdings" pitchFamily="2" charset="2"/>
              <a:buChar char="v"/>
            </a:pPr>
            <a:r>
              <a:rPr lang="fa-IR" sz="2800" dirty="0" smtClean="0">
                <a:latin typeface="Times New Roman" pitchFamily="18" charset="0"/>
                <a:cs typeface="B Homa" pitchFamily="2" charset="-78"/>
              </a:rPr>
              <a:t>اصل واقع بینی</a:t>
            </a:r>
          </a:p>
          <a:p>
            <a:pPr marL="1085850" indent="-609600" algn="r" defTabSz="476250" rtl="1" eaLnBrk="1" hangingPunct="1">
              <a:lnSpc>
                <a:spcPct val="90000"/>
              </a:lnSpc>
              <a:buClr>
                <a:srgbClr val="FF0000"/>
              </a:buClr>
              <a:buFont typeface="Wingdings" pitchFamily="2" charset="2"/>
              <a:buChar char="v"/>
            </a:pPr>
            <a:r>
              <a:rPr lang="fa-IR" sz="2800" dirty="0" smtClean="0">
                <a:latin typeface="Times New Roman" pitchFamily="18" charset="0"/>
                <a:cs typeface="B Homa" pitchFamily="2" charset="-78"/>
              </a:rPr>
              <a:t>اصل رعایت ملاحظات فرهنگی</a:t>
            </a:r>
          </a:p>
          <a:p>
            <a:pPr marL="1085850" indent="-609600" algn="r" defTabSz="476250" rtl="1" eaLnBrk="1" hangingPunct="1">
              <a:lnSpc>
                <a:spcPct val="90000"/>
              </a:lnSpc>
              <a:buClr>
                <a:srgbClr val="FF0000"/>
              </a:buClr>
              <a:buFont typeface="Wingdings" pitchFamily="2" charset="2"/>
              <a:buChar char="v"/>
            </a:pPr>
            <a:r>
              <a:rPr lang="fa-IR" sz="2800" dirty="0" smtClean="0">
                <a:latin typeface="Times New Roman" pitchFamily="18" charset="0"/>
                <a:cs typeface="B Homa" pitchFamily="2" charset="-78"/>
              </a:rPr>
              <a:t>آینده نگری</a:t>
            </a:r>
            <a:endParaRPr lang="en-US" sz="2800" dirty="0" smtClean="0">
              <a:latin typeface="Times New Roman" pitchFamily="18" charset="0"/>
              <a:cs typeface="B Homa" pitchFamily="2" charset="-78"/>
            </a:endParaRPr>
          </a:p>
        </p:txBody>
      </p:sp>
      <p:sp>
        <p:nvSpPr>
          <p:cNvPr id="9" name="Subtitle 2"/>
          <p:cNvSpPr txBox="1">
            <a:spLocks/>
          </p:cNvSpPr>
          <p:nvPr/>
        </p:nvSpPr>
        <p:spPr>
          <a:xfrm>
            <a:off x="3429000" y="6324599"/>
            <a:ext cx="2133600" cy="50437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fa-IR" sz="1000" dirty="0" smtClean="0">
              <a:cs typeface="B Homa" pitchFamily="2" charset="-78"/>
            </a:endParaRPr>
          </a:p>
        </p:txBody>
      </p:sp>
      <p:sp>
        <p:nvSpPr>
          <p:cNvPr id="2" name="Right Arrow 1">
            <a:hlinkClick r:id="rId2" action="ppaction://hlinksldjump"/>
          </p:cNvPr>
          <p:cNvSpPr/>
          <p:nvPr/>
        </p:nvSpPr>
        <p:spPr>
          <a:xfrm rot="10800000">
            <a:off x="158552" y="5923969"/>
            <a:ext cx="381000" cy="365561"/>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8703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randombar(horizontal)">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randombar(horizontal)">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randombar(horizontal)">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randombar(horizontal)">
                                      <p:cBhvr>
                                        <p:cTn id="22" dur="500"/>
                                        <p:tgtEl>
                                          <p:spTgt spid="27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randombar(horizontal)">
                                      <p:cBhvr>
                                        <p:cTn id="27" dur="500"/>
                                        <p:tgtEl>
                                          <p:spTgt spid="276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650">
                                            <p:txEl>
                                              <p:pRg st="5" end="5"/>
                                            </p:txEl>
                                          </p:spTgt>
                                        </p:tgtEl>
                                        <p:attrNameLst>
                                          <p:attrName>style.visibility</p:attrName>
                                        </p:attrNameLst>
                                      </p:cBhvr>
                                      <p:to>
                                        <p:strVal val="visible"/>
                                      </p:to>
                                    </p:set>
                                    <p:animEffect transition="in" filter="randombar(horizontal)">
                                      <p:cBhvr>
                                        <p:cTn id="32" dur="500"/>
                                        <p:tgtEl>
                                          <p:spTgt spid="276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650">
                                            <p:txEl>
                                              <p:pRg st="6" end="6"/>
                                            </p:txEl>
                                          </p:spTgt>
                                        </p:tgtEl>
                                        <p:attrNameLst>
                                          <p:attrName>style.visibility</p:attrName>
                                        </p:attrNameLst>
                                      </p:cBhvr>
                                      <p:to>
                                        <p:strVal val="visible"/>
                                      </p:to>
                                    </p:set>
                                    <p:animEffect transition="in" filter="randombar(horizontal)">
                                      <p:cBhvr>
                                        <p:cTn id="37" dur="500"/>
                                        <p:tgtEl>
                                          <p:spTgt spid="276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7650">
                                            <p:txEl>
                                              <p:pRg st="7" end="7"/>
                                            </p:txEl>
                                          </p:spTgt>
                                        </p:tgtEl>
                                        <p:attrNameLst>
                                          <p:attrName>style.visibility</p:attrName>
                                        </p:attrNameLst>
                                      </p:cBhvr>
                                      <p:to>
                                        <p:strVal val="visible"/>
                                      </p:to>
                                    </p:set>
                                    <p:animEffect transition="in" filter="randombar(horizontal)">
                                      <p:cBhvr>
                                        <p:cTn id="42" dur="500"/>
                                        <p:tgtEl>
                                          <p:spTgt spid="276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560" y="692696"/>
            <a:ext cx="7772400" cy="1362456"/>
          </a:xfrm>
        </p:spPr>
        <p:txBody>
          <a:bodyPr/>
          <a:lstStyle/>
          <a:p>
            <a:pPr algn="ctr" rtl="1" fontAlgn="auto">
              <a:spcAft>
                <a:spcPts val="0"/>
              </a:spcAft>
              <a:defRPr/>
            </a:pPr>
            <a:r>
              <a:rPr lang="ar-SA" sz="5700" dirty="0" smtClean="0">
                <a:solidFill>
                  <a:srgbClr val="A50021"/>
                </a:solidFill>
                <a:latin typeface="Times New Roman" pitchFamily="18" charset="0"/>
                <a:cs typeface="Times New Roman" pitchFamily="18" charset="0"/>
              </a:rPr>
              <a:t>‌</a:t>
            </a:r>
            <a:r>
              <a:rPr lang="ar-SA" dirty="0">
                <a:cs typeface="B Homa" pitchFamily="2" charset="-78"/>
              </a:rPr>
              <a:t>اصل تداوم </a:t>
            </a:r>
            <a:r>
              <a:rPr lang="fa-IR" dirty="0" smtClean="0">
                <a:solidFill>
                  <a:srgbClr val="10CF9B">
                    <a:tint val="90000"/>
                    <a:satMod val="125000"/>
                  </a:srgbClr>
                </a:solidFill>
                <a:cs typeface="B Homa" pitchFamily="2" charset="-78"/>
              </a:rPr>
              <a:t>و</a:t>
            </a:r>
            <a:r>
              <a:rPr lang="ar-SA" dirty="0" smtClean="0">
                <a:solidFill>
                  <a:srgbClr val="10CF9B">
                    <a:tint val="90000"/>
                    <a:satMod val="125000"/>
                  </a:srgbClr>
                </a:solidFill>
                <a:cs typeface="B Homa" pitchFamily="2" charset="-78"/>
              </a:rPr>
              <a:t> </a:t>
            </a:r>
            <a:r>
              <a:rPr lang="ar-SA" dirty="0">
                <a:solidFill>
                  <a:srgbClr val="10CF9B">
                    <a:tint val="90000"/>
                    <a:satMod val="125000"/>
                  </a:srgbClr>
                </a:solidFill>
                <a:cs typeface="B Homa" pitchFamily="2" charset="-78"/>
              </a:rPr>
              <a:t>تعهد</a:t>
            </a:r>
            <a:endParaRPr lang="en-US" dirty="0">
              <a:cs typeface="B Homa" pitchFamily="2" charset="-78"/>
            </a:endParaRPr>
          </a:p>
        </p:txBody>
      </p:sp>
      <p:sp>
        <p:nvSpPr>
          <p:cNvPr id="20483" name="Rectangle 3"/>
          <p:cNvSpPr>
            <a:spLocks noGrp="1" noChangeArrowheads="1"/>
          </p:cNvSpPr>
          <p:nvPr>
            <p:ph type="body" idx="1"/>
          </p:nvPr>
        </p:nvSpPr>
        <p:spPr>
          <a:xfrm>
            <a:off x="611560" y="2564904"/>
            <a:ext cx="7772400" cy="3316624"/>
          </a:xfrm>
        </p:spPr>
        <p:txBody>
          <a:bodyPr>
            <a:noAutofit/>
          </a:bodyPr>
          <a:lstStyle/>
          <a:p>
            <a:pPr marL="650875" indent="-457200" algn="just" defTabSz="476250" rtl="1">
              <a:buClr>
                <a:srgbClr val="FF0000"/>
              </a:buClr>
              <a:buFont typeface="Wingdings" pitchFamily="2" charset="2"/>
              <a:buChar char="v"/>
              <a:defRPr/>
            </a:pPr>
            <a:r>
              <a:rPr lang="ar-SA" sz="2800" dirty="0" smtClean="0">
                <a:latin typeface="Script MT Bold" pitchFamily="66" charset="0"/>
                <a:cs typeface="B Homa" pitchFamily="2" charset="-78"/>
              </a:rPr>
              <a:t> نيازسنجي همانند برنامه‌ريزي</a:t>
            </a:r>
            <a:r>
              <a:rPr lang="fa-IR" sz="2800" dirty="0" smtClean="0">
                <a:latin typeface="Script MT Bold" pitchFamily="66" charset="0"/>
                <a:cs typeface="B Homa" pitchFamily="2" charset="-78"/>
              </a:rPr>
              <a:t>،</a:t>
            </a:r>
            <a:r>
              <a:rPr lang="ar-SA" sz="2800" dirty="0" smtClean="0">
                <a:latin typeface="Script MT Bold" pitchFamily="66" charset="0"/>
                <a:cs typeface="B Homa" pitchFamily="2" charset="-78"/>
              </a:rPr>
              <a:t> فرآيندي مستمر است</a:t>
            </a:r>
            <a:r>
              <a:rPr lang="fa-IR" sz="2800" dirty="0" smtClean="0">
                <a:latin typeface="Script MT Bold" pitchFamily="66" charset="0"/>
                <a:cs typeface="B Homa" pitchFamily="2" charset="-78"/>
              </a:rPr>
              <a:t>.</a:t>
            </a:r>
            <a:r>
              <a:rPr lang="ar-SA" sz="2800" dirty="0" smtClean="0">
                <a:latin typeface="Script MT Bold" pitchFamily="66" charset="0"/>
                <a:cs typeface="B Homa" pitchFamily="2" charset="-78"/>
              </a:rPr>
              <a:t> </a:t>
            </a:r>
            <a:endParaRPr lang="fa-IR" sz="2800" dirty="0" smtClean="0">
              <a:latin typeface="Script MT Bold" pitchFamily="66" charset="0"/>
              <a:cs typeface="B Homa" pitchFamily="2" charset="-78"/>
            </a:endParaRPr>
          </a:p>
          <a:p>
            <a:pPr marL="650875" indent="-457200" algn="just" defTabSz="476250" rtl="1" eaLnBrk="1" fontAlgn="auto" hangingPunct="1">
              <a:spcAft>
                <a:spcPts val="0"/>
              </a:spcAft>
              <a:buClr>
                <a:srgbClr val="FF0000"/>
              </a:buClr>
              <a:buFont typeface="Wingdings" pitchFamily="2" charset="2"/>
              <a:buChar char="v"/>
              <a:defRPr/>
            </a:pPr>
            <a:r>
              <a:rPr lang="ar-SA" sz="2800" dirty="0" smtClean="0">
                <a:latin typeface="Script MT Bold" pitchFamily="66" charset="0"/>
                <a:cs typeface="B Homa" pitchFamily="2" charset="-78"/>
              </a:rPr>
              <a:t>مجموعه تغييراتي كه در مشاغل، وظايف، ايده‌آل‌ها ، ارزش‌ها و باورها به وجود مي‌آيد، ايجاب مي‌كند كه فرآيند نيازسنجي بطور مداوم و مستمر انجام پذيرد. </a:t>
            </a:r>
            <a:endParaRPr lang="fa-IR" sz="2800" dirty="0" smtClean="0">
              <a:latin typeface="Script MT Bold" pitchFamily="66" charset="0"/>
              <a:cs typeface="B Homa" pitchFamily="2" charset="-78"/>
            </a:endParaRPr>
          </a:p>
          <a:p>
            <a:pPr marL="650875" indent="-457200" algn="just" defTabSz="476250" rtl="1" eaLnBrk="1" fontAlgn="auto" hangingPunct="1">
              <a:spcAft>
                <a:spcPts val="0"/>
              </a:spcAft>
              <a:buClr>
                <a:srgbClr val="FF0000"/>
              </a:buClr>
              <a:buFont typeface="Wingdings" pitchFamily="2" charset="2"/>
              <a:buChar char="v"/>
              <a:defRPr/>
            </a:pPr>
            <a:r>
              <a:rPr lang="ar-SA" sz="2800" dirty="0" smtClean="0">
                <a:latin typeface="Script MT Bold" pitchFamily="66" charset="0"/>
                <a:cs typeface="B Homa" pitchFamily="2" charset="-78"/>
              </a:rPr>
              <a:t>طبق اصل</a:t>
            </a:r>
            <a:r>
              <a:rPr lang="fa-IR" sz="2800" dirty="0" smtClean="0">
                <a:latin typeface="Script MT Bold" pitchFamily="66" charset="0"/>
                <a:cs typeface="B Homa" pitchFamily="2" charset="-78"/>
              </a:rPr>
              <a:t> تداوم</a:t>
            </a:r>
            <a:r>
              <a:rPr lang="ar-SA" sz="2800" dirty="0" smtClean="0">
                <a:latin typeface="Script MT Bold" pitchFamily="66" charset="0"/>
                <a:cs typeface="B Homa" pitchFamily="2" charset="-78"/>
              </a:rPr>
              <a:t>، نيازسنجي نمي‌تواند اطلاعات مورد نياز برنامه‌ريزي را در بلند مدت تضمين كند.</a:t>
            </a:r>
            <a:endParaRPr lang="fa-IR" sz="2800" dirty="0" smtClean="0">
              <a:latin typeface="Script MT Bold" pitchFamily="66" charset="0"/>
              <a:cs typeface="B Homa" pitchFamily="2" charset="-78"/>
            </a:endParaRPr>
          </a:p>
          <a:p>
            <a:pPr marL="650875" lvl="0" indent="-457200" algn="just" defTabSz="476250" rtl="1">
              <a:buClr>
                <a:srgbClr val="FF0000"/>
              </a:buClr>
              <a:buFont typeface="Wingdings" pitchFamily="2" charset="2"/>
              <a:buChar char="v"/>
            </a:pPr>
            <a:r>
              <a:rPr lang="ar-SA" sz="2800" dirty="0">
                <a:solidFill>
                  <a:prstClr val="white"/>
                </a:solidFill>
                <a:latin typeface="Times New Roman" pitchFamily="18" charset="0"/>
                <a:cs typeface="B Homa" pitchFamily="2" charset="-78"/>
              </a:rPr>
              <a:t>موفقيت نيازسنجي در برنامه‌ريزي، بستگي تام به وجود تعهد و ايمان عميق نسبت به اهميت و ضرورت آن دارد.</a:t>
            </a:r>
          </a:p>
          <a:p>
            <a:pPr marL="650875" indent="-457200" algn="just" defTabSz="476250" rtl="1" eaLnBrk="1" fontAlgn="auto" hangingPunct="1">
              <a:spcAft>
                <a:spcPts val="0"/>
              </a:spcAft>
              <a:buClr>
                <a:srgbClr val="FF0000"/>
              </a:buClr>
              <a:buFont typeface="Wingdings" pitchFamily="2" charset="2"/>
              <a:buChar char="v"/>
              <a:defRPr/>
            </a:pPr>
            <a:endParaRPr lang="ar-SA" sz="2800" dirty="0" smtClean="0">
              <a:latin typeface="Script MT Bold" pitchFamily="66" charset="0"/>
              <a:cs typeface="B Homa" pitchFamily="2" charset="-78"/>
            </a:endParaRPr>
          </a:p>
        </p:txBody>
      </p:sp>
    </p:spTree>
    <p:extLst>
      <p:ext uri="{BB962C8B-B14F-4D97-AF65-F5344CB8AC3E}">
        <p14:creationId xmlns:p14="http://schemas.microsoft.com/office/powerpoint/2010/main" val="23248013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randombar(horizont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randombar(horizontal)">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5576" y="836712"/>
            <a:ext cx="7772400" cy="1362456"/>
          </a:xfrm>
        </p:spPr>
        <p:txBody>
          <a:bodyPr/>
          <a:lstStyle/>
          <a:p>
            <a:pPr algn="ctr" rtl="1" eaLnBrk="1" fontAlgn="auto" hangingPunct="1">
              <a:spcAft>
                <a:spcPts val="0"/>
              </a:spcAft>
              <a:defRPr/>
            </a:pPr>
            <a:r>
              <a:rPr lang="ar-SA" sz="5600" b="1" dirty="0">
                <a:ln w="635">
                  <a:noFill/>
                </a:ln>
                <a:solidFill>
                  <a:schemeClr val="accent4">
                    <a:tint val="90000"/>
                    <a:satMod val="125000"/>
                  </a:schemeClr>
                </a:solidFill>
                <a:effectLst>
                  <a:outerShdw blurRad="38100" dist="25400" dir="5400000" algn="tl" rotWithShape="0">
                    <a:srgbClr val="000000">
                      <a:alpha val="43000"/>
                    </a:srgbClr>
                  </a:outerShdw>
                </a:effectLst>
                <a:cs typeface="B Homa" pitchFamily="2" charset="-78"/>
              </a:rPr>
              <a:t> اصل جامعيت </a:t>
            </a:r>
            <a:endParaRPr lang="en-US" sz="5700" dirty="0" smtClean="0">
              <a:solidFill>
                <a:srgbClr val="A50021"/>
              </a:solidFill>
              <a:latin typeface="Times New Roman" pitchFamily="18" charset="0"/>
              <a:cs typeface="Times New Roman" pitchFamily="18" charset="0"/>
            </a:endParaRPr>
          </a:p>
        </p:txBody>
      </p:sp>
      <p:sp>
        <p:nvSpPr>
          <p:cNvPr id="29698" name="Rectangle 3"/>
          <p:cNvSpPr>
            <a:spLocks noGrp="1" noChangeArrowheads="1"/>
          </p:cNvSpPr>
          <p:nvPr>
            <p:ph type="body" idx="1"/>
          </p:nvPr>
        </p:nvSpPr>
        <p:spPr>
          <a:xfrm>
            <a:off x="904056" y="2704664"/>
            <a:ext cx="7772400" cy="3388632"/>
          </a:xfrm>
        </p:spPr>
        <p:txBody>
          <a:bodyPr>
            <a:normAutofit/>
          </a:bodyPr>
          <a:lstStyle/>
          <a:p>
            <a:pPr marL="650875" indent="-457200" algn="just" defTabSz="476250" rtl="1" eaLnBrk="1" hangingPunct="1">
              <a:buClr>
                <a:srgbClr val="FF0000"/>
              </a:buClr>
              <a:buFont typeface="Wingdings" pitchFamily="2" charset="2"/>
              <a:buChar char="v"/>
            </a:pPr>
            <a:r>
              <a:rPr lang="ar-SA" sz="2800" dirty="0" smtClean="0">
                <a:latin typeface="Times New Roman" pitchFamily="18" charset="0"/>
                <a:cs typeface="B Homa" pitchFamily="2" charset="-78"/>
              </a:rPr>
              <a:t>  بنابر اصل جامعيت، از آنجا كه بر</a:t>
            </a:r>
            <a:r>
              <a:rPr lang="fa-IR" sz="2800" dirty="0" smtClean="0">
                <a:latin typeface="Times New Roman" pitchFamily="18" charset="0"/>
                <a:cs typeface="B Homa" pitchFamily="2" charset="-78"/>
              </a:rPr>
              <a:t> </a:t>
            </a:r>
            <a:r>
              <a:rPr lang="ar-SA" sz="2800" dirty="0" smtClean="0">
                <a:latin typeface="Times New Roman" pitchFamily="18" charset="0"/>
                <a:cs typeface="B Homa" pitchFamily="2" charset="-78"/>
              </a:rPr>
              <a:t>اساس اطلاعات حاصل از نيازسنجي، تصميمات مهم</a:t>
            </a:r>
            <a:r>
              <a:rPr lang="fa-IR" sz="2800" dirty="0" smtClean="0">
                <a:latin typeface="Times New Roman" pitchFamily="18" charset="0"/>
                <a:cs typeface="B Homa" pitchFamily="2" charset="-78"/>
              </a:rPr>
              <a:t>ی </a:t>
            </a:r>
            <a:r>
              <a:rPr lang="ar-SA" sz="2800" dirty="0" smtClean="0">
                <a:latin typeface="Times New Roman" pitchFamily="18" charset="0"/>
                <a:cs typeface="B Homa" pitchFamily="2" charset="-78"/>
              </a:rPr>
              <a:t>اتخاذ مي‌گردد و منابع و امكانات گسترده‌اي </a:t>
            </a:r>
            <a:r>
              <a:rPr lang="fa-IR" sz="2800" dirty="0" smtClean="0">
                <a:latin typeface="Times New Roman" pitchFamily="18" charset="0"/>
                <a:cs typeface="B Homa" pitchFamily="2" charset="-78"/>
              </a:rPr>
              <a:t>را برای مداخله نیاز دارد</a:t>
            </a:r>
            <a:r>
              <a:rPr lang="ar-SA" sz="2800" dirty="0" smtClean="0">
                <a:latin typeface="Times New Roman" pitchFamily="18" charset="0"/>
                <a:cs typeface="B Homa" pitchFamily="2" charset="-78"/>
              </a:rPr>
              <a:t>؛ </a:t>
            </a:r>
            <a:r>
              <a:rPr lang="fa-IR" sz="2800" dirty="0" smtClean="0">
                <a:latin typeface="Times New Roman" pitchFamily="18" charset="0"/>
                <a:cs typeface="B Homa" pitchFamily="2" charset="-78"/>
              </a:rPr>
              <a:t>بايد</a:t>
            </a:r>
            <a:r>
              <a:rPr lang="ar-SA" sz="2800" dirty="0" smtClean="0">
                <a:latin typeface="Times New Roman" pitchFamily="18" charset="0"/>
                <a:cs typeface="B Homa" pitchFamily="2" charset="-78"/>
              </a:rPr>
              <a:t> در بررسي نياز جامعه تحت پوشش، </a:t>
            </a:r>
            <a:r>
              <a:rPr lang="ar-SA" sz="2800" u="sng" dirty="0" smtClean="0">
                <a:latin typeface="Times New Roman" pitchFamily="18" charset="0"/>
                <a:cs typeface="B Homa" pitchFamily="2" charset="-78"/>
              </a:rPr>
              <a:t>نمونه‌اي را مورد </a:t>
            </a:r>
            <a:r>
              <a:rPr lang="fa-IR" sz="2800" u="sng" dirty="0" smtClean="0">
                <a:latin typeface="Times New Roman" pitchFamily="18" charset="0"/>
                <a:cs typeface="B Homa" pitchFamily="2" charset="-78"/>
              </a:rPr>
              <a:t>بررسی </a:t>
            </a:r>
            <a:r>
              <a:rPr lang="ar-SA" sz="2800" u="sng" dirty="0" smtClean="0">
                <a:latin typeface="Times New Roman" pitchFamily="18" charset="0"/>
                <a:cs typeface="B Homa" pitchFamily="2" charset="-78"/>
              </a:rPr>
              <a:t>قرار دهيم كه معرف جامعه مورد نظر باشد</a:t>
            </a:r>
            <a:r>
              <a:rPr lang="ar-SA" sz="2800" dirty="0" smtClean="0">
                <a:latin typeface="Times New Roman" pitchFamily="18" charset="0"/>
                <a:cs typeface="B Homa" pitchFamily="2" charset="-78"/>
              </a:rPr>
              <a:t>.</a:t>
            </a:r>
          </a:p>
          <a:p>
            <a:pPr marL="650875" indent="-457200" algn="just" defTabSz="476250" rtl="1" eaLnBrk="1" hangingPunct="1">
              <a:buClr>
                <a:srgbClr val="FF0000"/>
              </a:buClr>
              <a:buFont typeface="Wingdings" pitchFamily="2" charset="2"/>
              <a:buChar char="v"/>
            </a:pPr>
            <a:endParaRPr lang="ar-SA" sz="2800" dirty="0" smtClean="0">
              <a:latin typeface="Times New Roman" pitchFamily="18" charset="0"/>
              <a:cs typeface="B Homa" pitchFamily="2" charset="-78"/>
            </a:endParaRPr>
          </a:p>
        </p:txBody>
      </p:sp>
    </p:spTree>
    <p:extLst>
      <p:ext uri="{BB962C8B-B14F-4D97-AF65-F5344CB8AC3E}">
        <p14:creationId xmlns:p14="http://schemas.microsoft.com/office/powerpoint/2010/main" val="726912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randombar(horizontal)">
                                      <p:cBhvr>
                                        <p:cTn id="7" dur="500"/>
                                        <p:tgtEl>
                                          <p:spTgt spid="29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1447800"/>
            <a:ext cx="7572428" cy="4508927"/>
          </a:xfrm>
          <a:prstGeom prst="rect">
            <a:avLst/>
          </a:prstGeom>
          <a:noFill/>
          <a:ln>
            <a:solidFill>
              <a:srgbClr val="FF0000"/>
            </a:solidFill>
          </a:ln>
          <a:effectLst>
            <a:glow rad="101600">
              <a:schemeClr val="accent2">
                <a:satMod val="175000"/>
                <a:alpha val="40000"/>
              </a:schemeClr>
            </a:glow>
          </a:effectLst>
        </p:spPr>
        <p:txBody>
          <a:bodyPr wrap="square" rtlCol="1">
            <a:spAutoFit/>
          </a:bodyPr>
          <a:lstStyle/>
          <a:p>
            <a:endParaRPr lang="fa-IR" sz="28700" dirty="0"/>
          </a:p>
        </p:txBody>
      </p:sp>
      <p:pic>
        <p:nvPicPr>
          <p:cNvPr id="5" name="Picture 6" descr="476077"/>
          <p:cNvPicPr>
            <a:picLocks noChangeAspect="1" noChangeArrowheads="1"/>
          </p:cNvPicPr>
          <p:nvPr/>
        </p:nvPicPr>
        <p:blipFill>
          <a:blip r:embed="rId3"/>
          <a:srcRect/>
          <a:stretch>
            <a:fillRect/>
          </a:stretch>
        </p:blipFill>
        <p:spPr bwMode="auto">
          <a:xfrm>
            <a:off x="5286380" y="1643034"/>
            <a:ext cx="2905145" cy="4071966"/>
          </a:xfrm>
          <a:prstGeom prst="rect">
            <a:avLst/>
          </a:prstGeom>
          <a:noFill/>
        </p:spPr>
      </p:pic>
      <p:pic>
        <p:nvPicPr>
          <p:cNvPr id="6" name="Picture 4" descr="bism1"/>
          <p:cNvPicPr>
            <a:picLocks noChangeAspect="1" noChangeArrowheads="1"/>
          </p:cNvPicPr>
          <p:nvPr/>
        </p:nvPicPr>
        <p:blipFill>
          <a:blip r:embed="rId4"/>
          <a:srcRect/>
          <a:stretch>
            <a:fillRect/>
          </a:stretch>
        </p:blipFill>
        <p:spPr bwMode="auto">
          <a:xfrm>
            <a:off x="1142976" y="2895600"/>
            <a:ext cx="3744913" cy="1571636"/>
          </a:xfrm>
          <a:prstGeom prst="rect">
            <a:avLst/>
          </a:prstGeom>
          <a:noFill/>
          <a:ln w="9525">
            <a:noFill/>
            <a:miter lim="800000"/>
            <a:headEnd/>
            <a:tailEnd/>
          </a:ln>
          <a:effectLst>
            <a:outerShdw dist="63500" dir="8587806" algn="ctr" rotWithShape="0">
              <a:srgbClr val="C0C0C0"/>
            </a:outerShdw>
          </a:effectLst>
        </p:spPr>
      </p:pic>
    </p:spTree>
    <p:extLst>
      <p:ext uri="{BB962C8B-B14F-4D97-AF65-F5344CB8AC3E}">
        <p14:creationId xmlns:p14="http://schemas.microsoft.com/office/powerpoint/2010/main" val="5220780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836712"/>
            <a:ext cx="7772400" cy="1362456"/>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ar-SA" dirty="0">
                <a:cs typeface="B Homa" pitchFamily="2" charset="-78"/>
              </a:rPr>
              <a:t>اصل </a:t>
            </a:r>
            <a:r>
              <a:rPr lang="ar-SA" dirty="0" smtClean="0">
                <a:cs typeface="B Homa" pitchFamily="2" charset="-78"/>
              </a:rPr>
              <a:t>مشاركت</a:t>
            </a:r>
            <a:endParaRPr lang="en-US" sz="5700" dirty="0" smtClean="0">
              <a:solidFill>
                <a:srgbClr val="A50021"/>
              </a:solidFill>
              <a:latin typeface="Times New Roman" pitchFamily="18" charset="0"/>
              <a:cs typeface="Times New Roman" pitchFamily="18" charset="0"/>
            </a:endParaRPr>
          </a:p>
        </p:txBody>
      </p:sp>
      <p:sp>
        <p:nvSpPr>
          <p:cNvPr id="30722" name="Rectangle 3"/>
          <p:cNvSpPr>
            <a:spLocks noGrp="1" noChangeArrowheads="1"/>
          </p:cNvSpPr>
          <p:nvPr>
            <p:ph type="body" idx="1"/>
          </p:nvPr>
        </p:nvSpPr>
        <p:spPr>
          <a:xfrm>
            <a:off x="530352" y="2704664"/>
            <a:ext cx="7772400" cy="2092488"/>
          </a:xfrm>
        </p:spPr>
        <p:txBody>
          <a:bodyPr>
            <a:normAutofit/>
          </a:bodyPr>
          <a:lstStyle/>
          <a:p>
            <a:pPr marL="708025" indent="-514350" algn="just" defTabSz="476250" rtl="1" eaLnBrk="1" hangingPunct="1">
              <a:buClr>
                <a:srgbClr val="FF0000"/>
              </a:buClr>
              <a:buFont typeface="Wingdings" pitchFamily="2" charset="2"/>
              <a:buChar char="v"/>
            </a:pPr>
            <a:r>
              <a:rPr lang="ar-SA" sz="2800" dirty="0" smtClean="0">
                <a:latin typeface="Times New Roman" pitchFamily="18" charset="0"/>
                <a:cs typeface="B Homa" pitchFamily="2" charset="-78"/>
              </a:rPr>
              <a:t>   به موجب اين اصل تمام </a:t>
            </a:r>
            <a:r>
              <a:rPr lang="ar-SA" sz="2800" u="sng" dirty="0" smtClean="0">
                <a:latin typeface="Times New Roman" pitchFamily="18" charset="0"/>
                <a:cs typeface="B Homa" pitchFamily="2" charset="-78"/>
              </a:rPr>
              <a:t>گروه‌هاي ذينفع</a:t>
            </a:r>
            <a:r>
              <a:rPr lang="ar-SA" sz="2800" dirty="0" smtClean="0">
                <a:latin typeface="Times New Roman" pitchFamily="18" charset="0"/>
                <a:cs typeface="B Homa" pitchFamily="2" charset="-78"/>
              </a:rPr>
              <a:t> ، به ويژه آنهايي كه نيازسنجي و تدوين و اجراي برنامه‌ها بر وضعيت آنها تأثير مي‌گذارد ؛ بايد در نياز سنجي مشاركت فعال داشته باشند.</a:t>
            </a:r>
          </a:p>
        </p:txBody>
      </p:sp>
    </p:spTree>
    <p:extLst>
      <p:ext uri="{BB962C8B-B14F-4D97-AF65-F5344CB8AC3E}">
        <p14:creationId xmlns:p14="http://schemas.microsoft.com/office/powerpoint/2010/main" val="21415217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randombar(horizontal)">
                                      <p:cBhvr>
                                        <p:cTn id="7"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3568" y="908720"/>
            <a:ext cx="7772400" cy="1362456"/>
          </a:xfrm>
        </p:spPr>
        <p:txBody>
          <a:bodyPr/>
          <a:lstStyle/>
          <a:p>
            <a:pPr algn="ctr" rtl="1" eaLnBrk="1" fontAlgn="auto" hangingPunct="1">
              <a:spcAft>
                <a:spcPts val="0"/>
              </a:spcAft>
              <a:defRPr/>
            </a:pPr>
            <a:r>
              <a:rPr lang="ar-SA" dirty="0">
                <a:cs typeface="B Homa" pitchFamily="2" charset="-78"/>
              </a:rPr>
              <a:t>اصل </a:t>
            </a:r>
            <a:r>
              <a:rPr lang="ar-SA" dirty="0" smtClean="0">
                <a:cs typeface="B Homa" pitchFamily="2" charset="-78"/>
              </a:rPr>
              <a:t>عينيت</a:t>
            </a:r>
            <a:r>
              <a:rPr lang="ar-SA" sz="5700" dirty="0" smtClean="0">
                <a:solidFill>
                  <a:srgbClr val="A50021"/>
                </a:solidFill>
                <a:latin typeface="Times New Roman" pitchFamily="18" charset="0"/>
                <a:cs typeface="Times New Roman" pitchFamily="18" charset="0"/>
              </a:rPr>
              <a:t> </a:t>
            </a:r>
            <a:endParaRPr lang="en-US" sz="5700" dirty="0" smtClean="0">
              <a:solidFill>
                <a:srgbClr val="A50021"/>
              </a:solidFill>
              <a:latin typeface="Times New Roman" pitchFamily="18" charset="0"/>
              <a:cs typeface="Times New Roman" pitchFamily="18" charset="0"/>
            </a:endParaRPr>
          </a:p>
        </p:txBody>
      </p:sp>
      <p:sp>
        <p:nvSpPr>
          <p:cNvPr id="31746" name="Rectangle 3"/>
          <p:cNvSpPr>
            <a:spLocks noGrp="1" noChangeArrowheads="1"/>
          </p:cNvSpPr>
          <p:nvPr>
            <p:ph type="body" idx="1"/>
          </p:nvPr>
        </p:nvSpPr>
        <p:spPr>
          <a:xfrm>
            <a:off x="530352" y="2704664"/>
            <a:ext cx="7772400" cy="3316624"/>
          </a:xfrm>
        </p:spPr>
        <p:txBody>
          <a:bodyPr>
            <a:normAutofit/>
          </a:bodyPr>
          <a:lstStyle/>
          <a:p>
            <a:pPr marL="650875" indent="-457200" algn="just" defTabSz="476250" rtl="1" eaLnBrk="1" hangingPunct="1">
              <a:buClr>
                <a:srgbClr val="FF0000"/>
              </a:buClr>
              <a:buFont typeface="Wingdings" pitchFamily="2" charset="2"/>
              <a:buChar char="v"/>
            </a:pPr>
            <a:r>
              <a:rPr lang="ar-SA" sz="2800" dirty="0" smtClean="0">
                <a:latin typeface="Times New Roman" pitchFamily="18" charset="0"/>
                <a:cs typeface="B Homa" pitchFamily="2" charset="-78"/>
              </a:rPr>
              <a:t>    اين اصل بر قابليت اعتماد و عيني بودن نيازسنجي تأكيد دارد. سوال اين است كه تا چه حد داده‌هاي حاصل از نيازسنجي، تصوير درستي از واقعيت را منعكس مي‌كند. عينيت در نياز سنجي با مقوله داده‌هاي كمي و كيفي نيازسنجي ارتباط بسيار نزديكي دارد .</a:t>
            </a:r>
          </a:p>
        </p:txBody>
      </p:sp>
    </p:spTree>
    <p:extLst>
      <p:ext uri="{BB962C8B-B14F-4D97-AF65-F5344CB8AC3E}">
        <p14:creationId xmlns:p14="http://schemas.microsoft.com/office/powerpoint/2010/main" val="42650314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randombar(horizontal)">
                                      <p:cBhvr>
                                        <p:cTn id="7" dur="500"/>
                                        <p:tgtEl>
                                          <p:spTgt spid="31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3568" y="764704"/>
            <a:ext cx="7772400" cy="1362456"/>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ar-SA" dirty="0">
                <a:cs typeface="B Homa" pitchFamily="2" charset="-78"/>
              </a:rPr>
              <a:t>اصل توجه </a:t>
            </a:r>
            <a:r>
              <a:rPr lang="ar-SA" dirty="0" smtClean="0">
                <a:cs typeface="B Homa" pitchFamily="2" charset="-78"/>
              </a:rPr>
              <a:t>نابرابر</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539552" y="2420888"/>
            <a:ext cx="7772400" cy="3388632"/>
          </a:xfrm>
        </p:spPr>
        <p:txBody>
          <a:bodyPr>
            <a:normAutofit/>
          </a:bodyPr>
          <a:lstStyle/>
          <a:p>
            <a:pPr marL="650875" indent="-457200" algn="just" defTabSz="476250" rtl="1" eaLnBrk="1" fontAlgn="auto" hangingPunct="1">
              <a:lnSpc>
                <a:spcPct val="90000"/>
              </a:lnSpc>
              <a:spcAft>
                <a:spcPts val="0"/>
              </a:spcAft>
              <a:buClr>
                <a:srgbClr val="FF0000"/>
              </a:buClr>
              <a:buFont typeface="Wingdings" pitchFamily="2" charset="2"/>
              <a:buChar char="v"/>
              <a:defRPr/>
            </a:pPr>
            <a:r>
              <a:rPr lang="ar-SA" sz="2800" dirty="0" smtClean="0">
                <a:latin typeface="Times New Roman" pitchFamily="18" charset="0"/>
                <a:cs typeface="B Homa" pitchFamily="2" charset="-78"/>
              </a:rPr>
              <a:t>      در اين اصل توجه به اين امر مي‌شود كه در نيازسنجي، منابع اطلاعاتي مختلف مي‌توانند از اهميت و حساسيت متفاوتي برخوردار باشند و گروه نيازسنجي، بايد اقدام به وزن دهي منابع اطلاعاتي نمايد. در نتيجه نمي‌توان و نبايد توجه يكسان و برابري نسبت به منابع اطلاعاتي متعدد داشت.</a:t>
            </a:r>
          </a:p>
        </p:txBody>
      </p:sp>
    </p:spTree>
    <p:extLst>
      <p:ext uri="{BB962C8B-B14F-4D97-AF65-F5344CB8AC3E}">
        <p14:creationId xmlns:p14="http://schemas.microsoft.com/office/powerpoint/2010/main" val="5440876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randombar(horizontal)">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Oval 2"/>
          <p:cNvSpPr>
            <a:spLocks noChangeArrowheads="1"/>
          </p:cNvSpPr>
          <p:nvPr/>
        </p:nvSpPr>
        <p:spPr bwMode="auto">
          <a:xfrm>
            <a:off x="261019" y="227013"/>
            <a:ext cx="6399213" cy="6399212"/>
          </a:xfrm>
          <a:prstGeom prst="ellipse">
            <a:avLst/>
          </a:prstGeom>
          <a:solidFill>
            <a:srgbClr val="CC99FF"/>
          </a:solidFill>
          <a:ln w="9525">
            <a:solidFill>
              <a:schemeClr val="tx1"/>
            </a:solidFill>
            <a:round/>
            <a:headEnd/>
            <a:tailEnd/>
          </a:ln>
        </p:spPr>
        <p:txBody>
          <a:bodyPr wrap="none" anchor="ctr"/>
          <a:lstStyle/>
          <a:p>
            <a:endParaRPr lang="en-US">
              <a:latin typeface="Calibri" pitchFamily="34" charset="0"/>
            </a:endParaRPr>
          </a:p>
        </p:txBody>
      </p:sp>
      <p:sp>
        <p:nvSpPr>
          <p:cNvPr id="14340" name="Oval 3"/>
          <p:cNvSpPr>
            <a:spLocks noChangeArrowheads="1"/>
          </p:cNvSpPr>
          <p:nvPr/>
        </p:nvSpPr>
        <p:spPr bwMode="auto">
          <a:xfrm>
            <a:off x="768437" y="793750"/>
            <a:ext cx="5256213" cy="5256213"/>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14341" name="Oval 4"/>
          <p:cNvSpPr>
            <a:spLocks noChangeArrowheads="1"/>
          </p:cNvSpPr>
          <p:nvPr/>
        </p:nvSpPr>
        <p:spPr bwMode="auto">
          <a:xfrm>
            <a:off x="1344701" y="1370013"/>
            <a:ext cx="4113212" cy="4113212"/>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14342" name="Oval 5"/>
          <p:cNvSpPr>
            <a:spLocks noChangeArrowheads="1"/>
          </p:cNvSpPr>
          <p:nvPr/>
        </p:nvSpPr>
        <p:spPr bwMode="auto">
          <a:xfrm>
            <a:off x="1911438" y="1936750"/>
            <a:ext cx="2970213" cy="2970213"/>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14343" name="Oval 6"/>
          <p:cNvSpPr>
            <a:spLocks noChangeArrowheads="1"/>
          </p:cNvSpPr>
          <p:nvPr/>
        </p:nvSpPr>
        <p:spPr bwMode="auto">
          <a:xfrm>
            <a:off x="2487701" y="2513013"/>
            <a:ext cx="1828800" cy="18288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4344" name="WordArt 7"/>
          <p:cNvSpPr>
            <a:spLocks noChangeArrowheads="1" noChangeShapeType="1" noTextEdit="1"/>
          </p:cNvSpPr>
          <p:nvPr/>
        </p:nvSpPr>
        <p:spPr bwMode="auto">
          <a:xfrm>
            <a:off x="2730464" y="2780928"/>
            <a:ext cx="1371600" cy="1368152"/>
          </a:xfrm>
          <a:prstGeom prst="rect">
            <a:avLst/>
          </a:prstGeom>
        </p:spPr>
        <p:txBody>
          <a:bodyPr spcFirstLastPara="1" wrap="none" fromWordArt="1">
            <a:prstTxWarp prst="textArchUp">
              <a:avLst>
                <a:gd name="adj" fmla="val 10800004"/>
              </a:avLst>
            </a:prstTxWarp>
          </a:bodyPr>
          <a:lstStyle/>
          <a:p>
            <a:pPr algn="ctr" rtl="1"/>
            <a:r>
              <a:rPr lang="fa-IR" sz="2400" kern="10" dirty="0" smtClean="0">
                <a:ln w="9525">
                  <a:solidFill>
                    <a:srgbClr val="000000"/>
                  </a:solidFill>
                  <a:round/>
                  <a:headEnd/>
                  <a:tailEnd/>
                </a:ln>
                <a:solidFill>
                  <a:schemeClr val="accent1">
                    <a:lumMod val="50000"/>
                  </a:schemeClr>
                </a:solidFill>
                <a:latin typeface="Times New Roman"/>
                <a:cs typeface="B Homa" pitchFamily="2" charset="-78"/>
              </a:rPr>
              <a:t>سطح مرکز بهداشتی درمانی</a:t>
            </a:r>
            <a:endParaRPr lang="en-US" sz="2400" kern="10" dirty="0">
              <a:ln w="9525">
                <a:solidFill>
                  <a:srgbClr val="000000"/>
                </a:solidFill>
                <a:round/>
                <a:headEnd/>
                <a:tailEnd/>
              </a:ln>
              <a:solidFill>
                <a:schemeClr val="accent1">
                  <a:lumMod val="50000"/>
                </a:schemeClr>
              </a:solidFill>
              <a:latin typeface="Times New Roman"/>
              <a:cs typeface="B Homa" pitchFamily="2" charset="-78"/>
            </a:endParaRPr>
          </a:p>
        </p:txBody>
      </p:sp>
      <p:sp>
        <p:nvSpPr>
          <p:cNvPr id="14346" name="WordArt 9"/>
          <p:cNvSpPr>
            <a:spLocks noChangeArrowheads="1" noChangeShapeType="1" noTextEdit="1"/>
          </p:cNvSpPr>
          <p:nvPr/>
        </p:nvSpPr>
        <p:spPr bwMode="auto">
          <a:xfrm>
            <a:off x="2717888" y="2295524"/>
            <a:ext cx="1466850" cy="629419"/>
          </a:xfrm>
          <a:prstGeom prst="rect">
            <a:avLst/>
          </a:prstGeom>
        </p:spPr>
        <p:txBody>
          <a:bodyPr spcFirstLastPara="1" wrap="none" fromWordArt="1">
            <a:prstTxWarp prst="textArchUp">
              <a:avLst>
                <a:gd name="adj" fmla="val 10800004"/>
              </a:avLst>
            </a:prstTxWarp>
          </a:bodyPr>
          <a:lstStyle/>
          <a:p>
            <a:pPr algn="ctr" rtl="1"/>
            <a:r>
              <a:rPr lang="fa-IR" sz="2400" kern="10" dirty="0" smtClean="0">
                <a:ln w="9525">
                  <a:solidFill>
                    <a:srgbClr val="000000"/>
                  </a:solidFill>
                  <a:round/>
                  <a:headEnd/>
                  <a:tailEnd/>
                </a:ln>
                <a:solidFill>
                  <a:schemeClr val="accent1">
                    <a:lumMod val="50000"/>
                  </a:schemeClr>
                </a:solidFill>
                <a:latin typeface="Times New Roman"/>
                <a:cs typeface="B Homa" pitchFamily="2" charset="-78"/>
              </a:rPr>
              <a:t>سطح شهرستان</a:t>
            </a:r>
            <a:endParaRPr lang="en-US" sz="2400" kern="10" dirty="0">
              <a:ln w="9525">
                <a:solidFill>
                  <a:srgbClr val="000000"/>
                </a:solidFill>
                <a:round/>
                <a:headEnd/>
                <a:tailEnd/>
              </a:ln>
              <a:solidFill>
                <a:schemeClr val="accent1">
                  <a:lumMod val="50000"/>
                </a:schemeClr>
              </a:solidFill>
              <a:latin typeface="Times New Roman"/>
              <a:cs typeface="B Homa" pitchFamily="2" charset="-78"/>
            </a:endParaRPr>
          </a:p>
        </p:txBody>
      </p:sp>
      <p:sp>
        <p:nvSpPr>
          <p:cNvPr id="14347" name="WordArt 10"/>
          <p:cNvSpPr>
            <a:spLocks noChangeArrowheads="1" noChangeShapeType="1" noTextEdit="1"/>
          </p:cNvSpPr>
          <p:nvPr/>
        </p:nvSpPr>
        <p:spPr bwMode="auto">
          <a:xfrm rot="196434">
            <a:off x="2339752" y="1779578"/>
            <a:ext cx="2294720" cy="857334"/>
          </a:xfrm>
          <a:prstGeom prst="rect">
            <a:avLst/>
          </a:prstGeom>
        </p:spPr>
        <p:txBody>
          <a:bodyPr spcFirstLastPara="1" wrap="none" fromWordArt="1">
            <a:prstTxWarp prst="textArchUp">
              <a:avLst>
                <a:gd name="adj" fmla="val 10800004"/>
              </a:avLst>
            </a:prstTxWarp>
          </a:bodyPr>
          <a:lstStyle/>
          <a:p>
            <a:pPr algn="ctr"/>
            <a:r>
              <a:rPr lang="fa-IR" sz="2400" kern="10" dirty="0" smtClean="0">
                <a:ln w="9525">
                  <a:solidFill>
                    <a:srgbClr val="000000"/>
                  </a:solidFill>
                  <a:round/>
                  <a:headEnd/>
                  <a:tailEnd/>
                </a:ln>
                <a:solidFill>
                  <a:schemeClr val="accent1">
                    <a:lumMod val="50000"/>
                  </a:schemeClr>
                </a:solidFill>
                <a:latin typeface="Times New Roman"/>
                <a:cs typeface="B Homa" pitchFamily="2" charset="-78"/>
              </a:rPr>
              <a:t>سطح دانشکده/ دانشگاه </a:t>
            </a:r>
            <a:endParaRPr lang="en-US" sz="2400" kern="10" dirty="0">
              <a:ln w="9525">
                <a:solidFill>
                  <a:srgbClr val="000000"/>
                </a:solidFill>
                <a:round/>
                <a:headEnd/>
                <a:tailEnd/>
              </a:ln>
              <a:solidFill>
                <a:schemeClr val="accent1">
                  <a:lumMod val="50000"/>
                </a:schemeClr>
              </a:solidFill>
              <a:latin typeface="Times New Roman"/>
              <a:cs typeface="B Homa" pitchFamily="2" charset="-78"/>
            </a:endParaRPr>
          </a:p>
        </p:txBody>
      </p:sp>
      <p:sp>
        <p:nvSpPr>
          <p:cNvPr id="14348" name="WordArt 11"/>
          <p:cNvSpPr>
            <a:spLocks noChangeArrowheads="1" noChangeShapeType="1" noTextEdit="1"/>
          </p:cNvSpPr>
          <p:nvPr/>
        </p:nvSpPr>
        <p:spPr bwMode="auto">
          <a:xfrm>
            <a:off x="2627784" y="1175094"/>
            <a:ext cx="1721089" cy="453706"/>
          </a:xfrm>
          <a:prstGeom prst="rect">
            <a:avLst/>
          </a:prstGeom>
          <a:ln>
            <a:noFill/>
          </a:ln>
        </p:spPr>
        <p:txBody>
          <a:bodyPr spcFirstLastPara="1" wrap="none" fromWordArt="1">
            <a:prstTxWarp prst="textArchUp">
              <a:avLst>
                <a:gd name="adj" fmla="val 10800004"/>
              </a:avLst>
            </a:prstTxWarp>
          </a:bodyPr>
          <a:lstStyle/>
          <a:p>
            <a:pPr algn="ctr" rtl="1"/>
            <a:r>
              <a:rPr lang="fa-IR" sz="1200" b="1" kern="10" dirty="0" smtClean="0">
                <a:ln w="9525">
                  <a:noFill/>
                  <a:round/>
                  <a:headEnd/>
                  <a:tailEnd/>
                </a:ln>
                <a:solidFill>
                  <a:schemeClr val="accent1">
                    <a:lumMod val="50000"/>
                  </a:schemeClr>
                </a:solidFill>
                <a:latin typeface="Times New Roman"/>
                <a:cs typeface="B Homa" pitchFamily="2" charset="-78"/>
              </a:rPr>
              <a:t>سطح استان</a:t>
            </a:r>
            <a:endParaRPr lang="en-US" sz="1200" b="1" kern="10" dirty="0">
              <a:ln w="9525">
                <a:noFill/>
                <a:round/>
                <a:headEnd/>
                <a:tailEnd/>
              </a:ln>
              <a:solidFill>
                <a:schemeClr val="accent1">
                  <a:lumMod val="50000"/>
                </a:schemeClr>
              </a:solidFill>
              <a:latin typeface="Times New Roman"/>
              <a:cs typeface="B Homa" pitchFamily="2" charset="-78"/>
            </a:endParaRPr>
          </a:p>
        </p:txBody>
      </p:sp>
      <p:sp>
        <p:nvSpPr>
          <p:cNvPr id="14349" name="WordArt 12"/>
          <p:cNvSpPr>
            <a:spLocks noChangeArrowheads="1" noChangeShapeType="1" noTextEdit="1"/>
          </p:cNvSpPr>
          <p:nvPr/>
        </p:nvSpPr>
        <p:spPr bwMode="auto">
          <a:xfrm>
            <a:off x="2717888" y="533400"/>
            <a:ext cx="1598613" cy="228600"/>
          </a:xfrm>
          <a:prstGeom prst="rect">
            <a:avLst/>
          </a:prstGeom>
          <a:noFill/>
          <a:ln>
            <a:noFill/>
          </a:ln>
        </p:spPr>
        <p:txBody>
          <a:bodyPr spcFirstLastPara="1" wrap="none" fromWordArt="1">
            <a:prstTxWarp prst="textArchUp">
              <a:avLst>
                <a:gd name="adj" fmla="val 10800004"/>
              </a:avLst>
            </a:prstTxWarp>
          </a:bodyPr>
          <a:lstStyle/>
          <a:p>
            <a:pPr algn="ctr" rtl="1"/>
            <a:r>
              <a:rPr lang="fa-IR" sz="1200" kern="10" dirty="0" smtClean="0">
                <a:ln w="9525">
                  <a:noFill/>
                  <a:round/>
                  <a:headEnd/>
                  <a:tailEnd/>
                </a:ln>
                <a:solidFill>
                  <a:schemeClr val="accent1">
                    <a:lumMod val="50000"/>
                  </a:schemeClr>
                </a:solidFill>
                <a:latin typeface="Times New Roman"/>
                <a:cs typeface="B Homa" pitchFamily="2" charset="-78"/>
              </a:rPr>
              <a:t>سطح کشور</a:t>
            </a:r>
            <a:endParaRPr lang="en-US" sz="1200" kern="10" dirty="0">
              <a:ln w="9525">
                <a:noFill/>
                <a:round/>
                <a:headEnd/>
                <a:tailEnd/>
              </a:ln>
              <a:solidFill>
                <a:schemeClr val="accent1">
                  <a:lumMod val="50000"/>
                </a:schemeClr>
              </a:solidFill>
              <a:latin typeface="Times New Roman"/>
              <a:cs typeface="B Homa" pitchFamily="2" charset="-78"/>
            </a:endParaRPr>
          </a:p>
        </p:txBody>
      </p:sp>
      <p:sp>
        <p:nvSpPr>
          <p:cNvPr id="16" name="Oval 6"/>
          <p:cNvSpPr>
            <a:spLocks noChangeArrowheads="1"/>
          </p:cNvSpPr>
          <p:nvPr/>
        </p:nvSpPr>
        <p:spPr bwMode="auto">
          <a:xfrm>
            <a:off x="2843808" y="2924944"/>
            <a:ext cx="1152128" cy="1067172"/>
          </a:xfrm>
          <a:prstGeom prst="ellipse">
            <a:avLst/>
          </a:prstGeom>
          <a:solidFill>
            <a:srgbClr val="FFC000"/>
          </a:solidFill>
          <a:ln w="9525">
            <a:solidFill>
              <a:schemeClr val="tx1"/>
            </a:solidFill>
            <a:round/>
            <a:headEnd/>
            <a:tailEnd/>
          </a:ln>
        </p:spPr>
        <p:txBody>
          <a:bodyPr wrap="none" anchor="ctr"/>
          <a:lstStyle/>
          <a:p>
            <a:endParaRPr lang="en-US">
              <a:latin typeface="Calibri" pitchFamily="34" charset="0"/>
            </a:endParaRPr>
          </a:p>
        </p:txBody>
      </p:sp>
      <p:sp>
        <p:nvSpPr>
          <p:cNvPr id="17" name="WordArt 8"/>
          <p:cNvSpPr>
            <a:spLocks noChangeArrowheads="1" noChangeShapeType="1" noTextEdit="1"/>
          </p:cNvSpPr>
          <p:nvPr/>
        </p:nvSpPr>
        <p:spPr bwMode="auto">
          <a:xfrm>
            <a:off x="2912208" y="3127017"/>
            <a:ext cx="1029731" cy="590015"/>
          </a:xfrm>
          <a:prstGeom prst="rect">
            <a:avLst/>
          </a:prstGeom>
        </p:spPr>
        <p:txBody>
          <a:bodyPr wrap="none" fromWordArt="1">
            <a:prstTxWarp prst="textCanDown">
              <a:avLst>
                <a:gd name="adj" fmla="val 14287"/>
              </a:avLst>
            </a:prstTxWarp>
          </a:bodyPr>
          <a:lstStyle/>
          <a:p>
            <a:pPr algn="ctr"/>
            <a:r>
              <a:rPr lang="fa-IR" sz="2400" kern="10" dirty="0" smtClean="0">
                <a:ln w="9525">
                  <a:solidFill>
                    <a:srgbClr val="000000"/>
                  </a:solidFill>
                  <a:round/>
                  <a:headEnd/>
                  <a:tailEnd/>
                </a:ln>
                <a:solidFill>
                  <a:schemeClr val="accent1">
                    <a:lumMod val="50000"/>
                  </a:schemeClr>
                </a:solidFill>
                <a:latin typeface="Times New Roman"/>
                <a:cs typeface="B Homa" pitchFamily="2" charset="-78"/>
              </a:rPr>
              <a:t>سطح </a:t>
            </a:r>
          </a:p>
          <a:p>
            <a:pPr algn="ctr"/>
            <a:r>
              <a:rPr lang="fa-IR" sz="2400" kern="10" dirty="0" smtClean="0">
                <a:ln w="9525">
                  <a:solidFill>
                    <a:srgbClr val="000000"/>
                  </a:solidFill>
                  <a:round/>
                  <a:headEnd/>
                  <a:tailEnd/>
                </a:ln>
                <a:solidFill>
                  <a:schemeClr val="accent1">
                    <a:lumMod val="50000"/>
                  </a:schemeClr>
                </a:solidFill>
                <a:latin typeface="Times New Roman"/>
                <a:cs typeface="B Homa" pitchFamily="2" charset="-78"/>
              </a:rPr>
              <a:t>خانه بهداشت/پایکاه</a:t>
            </a:r>
            <a:endParaRPr lang="en-US" sz="2400" kern="10" dirty="0">
              <a:ln w="9525">
                <a:solidFill>
                  <a:srgbClr val="000000"/>
                </a:solidFill>
                <a:round/>
                <a:headEnd/>
                <a:tailEnd/>
              </a:ln>
              <a:solidFill>
                <a:schemeClr val="accent1">
                  <a:lumMod val="50000"/>
                </a:schemeClr>
              </a:solidFill>
              <a:latin typeface="Times New Roman"/>
              <a:cs typeface="B Homa" pitchFamily="2" charset="-78"/>
            </a:endParaRPr>
          </a:p>
        </p:txBody>
      </p:sp>
      <p:sp>
        <p:nvSpPr>
          <p:cNvPr id="18" name="Rectangle 2"/>
          <p:cNvSpPr>
            <a:spLocks noGrp="1" noRot="1" noChangeArrowheads="1"/>
          </p:cNvSpPr>
          <p:nvPr>
            <p:ph type="title"/>
          </p:nvPr>
        </p:nvSpPr>
        <p:spPr>
          <a:xfrm>
            <a:off x="6876256" y="1268760"/>
            <a:ext cx="2016224" cy="4392488"/>
          </a:xfrm>
        </p:spPr>
        <p:txBody>
          <a:bodyPr/>
          <a:lstStyle/>
          <a:p>
            <a:pPr algn="ctr" rtl="1"/>
            <a:r>
              <a:rPr lang="fa-IR" dirty="0">
                <a:cs typeface="B Homa" pitchFamily="2" charset="-78"/>
              </a:rPr>
              <a:t>سطوح </a:t>
            </a:r>
            <a:r>
              <a:rPr lang="fa-IR" dirty="0" smtClean="0">
                <a:cs typeface="B Homa" pitchFamily="2" charset="-78"/>
              </a:rPr>
              <a:t>نیاز</a:t>
            </a:r>
            <a:br>
              <a:rPr lang="fa-IR" dirty="0" smtClean="0">
                <a:cs typeface="B Homa" pitchFamily="2" charset="-78"/>
              </a:rPr>
            </a:br>
            <a:r>
              <a:rPr lang="fa-IR" dirty="0" smtClean="0">
                <a:cs typeface="B Homa" pitchFamily="2" charset="-78"/>
              </a:rPr>
              <a:t>سنجی</a:t>
            </a:r>
            <a:br>
              <a:rPr lang="fa-IR" dirty="0" smtClean="0">
                <a:cs typeface="B Homa" pitchFamily="2" charset="-78"/>
              </a:rPr>
            </a:br>
            <a:r>
              <a:rPr lang="fa-IR" dirty="0" smtClean="0">
                <a:cs typeface="B Homa" pitchFamily="2" charset="-78"/>
              </a:rPr>
              <a:t>در نظام</a:t>
            </a:r>
            <a:br>
              <a:rPr lang="fa-IR" dirty="0" smtClean="0">
                <a:cs typeface="B Homa" pitchFamily="2" charset="-78"/>
              </a:rPr>
            </a:br>
            <a:r>
              <a:rPr lang="fa-IR" dirty="0" smtClean="0">
                <a:cs typeface="B Homa" pitchFamily="2" charset="-78"/>
              </a:rPr>
              <a:t>شبکه</a:t>
            </a:r>
            <a:endParaRPr lang="en-US" dirty="0">
              <a:cs typeface="B Homa" pitchFamily="2" charset="-78"/>
            </a:endParaRPr>
          </a:p>
        </p:txBody>
      </p:sp>
    </p:spTree>
    <p:extLst>
      <p:ext uri="{BB962C8B-B14F-4D97-AF65-F5344CB8AC3E}">
        <p14:creationId xmlns:p14="http://schemas.microsoft.com/office/powerpoint/2010/main" val="24585931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out)">
                                      <p:cBhvr>
                                        <p:cTn id="11" dur="2000"/>
                                        <p:tgtEl>
                                          <p:spTgt spid="17"/>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14343"/>
                                        </p:tgtEl>
                                        <p:attrNameLst>
                                          <p:attrName>style.visibility</p:attrName>
                                        </p:attrNameLst>
                                      </p:cBhvr>
                                      <p:to>
                                        <p:strVal val="visible"/>
                                      </p:to>
                                    </p:set>
                                    <p:animEffect transition="in" filter="circle(out)">
                                      <p:cBhvr>
                                        <p:cTn id="14" dur="2000"/>
                                        <p:tgtEl>
                                          <p:spTgt spid="14343"/>
                                        </p:tgtEl>
                                      </p:cBhvr>
                                    </p:animEffect>
                                  </p:childTnLst>
                                </p:cTn>
                              </p:par>
                            </p:childTnLst>
                          </p:cTn>
                        </p:par>
                        <p:par>
                          <p:cTn id="15" fill="hold">
                            <p:stCondLst>
                              <p:cond delay="4000"/>
                            </p:stCondLst>
                            <p:childTnLst>
                              <p:par>
                                <p:cTn id="16" presetID="6" presetClass="entr" presetSubtype="32" fill="hold" grpId="0" nodeType="afterEffect">
                                  <p:stCondLst>
                                    <p:cond delay="0"/>
                                  </p:stCondLst>
                                  <p:childTnLst>
                                    <p:set>
                                      <p:cBhvr>
                                        <p:cTn id="17" dur="1" fill="hold">
                                          <p:stCondLst>
                                            <p:cond delay="0"/>
                                          </p:stCondLst>
                                        </p:cTn>
                                        <p:tgtEl>
                                          <p:spTgt spid="14344"/>
                                        </p:tgtEl>
                                        <p:attrNameLst>
                                          <p:attrName>style.visibility</p:attrName>
                                        </p:attrNameLst>
                                      </p:cBhvr>
                                      <p:to>
                                        <p:strVal val="visible"/>
                                      </p:to>
                                    </p:set>
                                    <p:animEffect transition="in" filter="circle(out)">
                                      <p:cBhvr>
                                        <p:cTn id="18" dur="2000"/>
                                        <p:tgtEl>
                                          <p:spTgt spid="14344"/>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14342"/>
                                        </p:tgtEl>
                                        <p:attrNameLst>
                                          <p:attrName>style.visibility</p:attrName>
                                        </p:attrNameLst>
                                      </p:cBhvr>
                                      <p:to>
                                        <p:strVal val="visible"/>
                                      </p:to>
                                    </p:set>
                                    <p:animEffect transition="in" filter="circle(out)">
                                      <p:cBhvr>
                                        <p:cTn id="21" dur="2000"/>
                                        <p:tgtEl>
                                          <p:spTgt spid="14342"/>
                                        </p:tgtEl>
                                      </p:cBhvr>
                                    </p:animEffect>
                                  </p:childTnLst>
                                </p:cTn>
                              </p:par>
                            </p:childTnLst>
                          </p:cTn>
                        </p:par>
                        <p:par>
                          <p:cTn id="22" fill="hold">
                            <p:stCondLst>
                              <p:cond delay="6000"/>
                            </p:stCondLst>
                            <p:childTnLst>
                              <p:par>
                                <p:cTn id="23" presetID="6" presetClass="entr" presetSubtype="32" fill="hold" grpId="0" nodeType="afterEffect">
                                  <p:stCondLst>
                                    <p:cond delay="0"/>
                                  </p:stCondLst>
                                  <p:childTnLst>
                                    <p:set>
                                      <p:cBhvr>
                                        <p:cTn id="24" dur="1" fill="hold">
                                          <p:stCondLst>
                                            <p:cond delay="0"/>
                                          </p:stCondLst>
                                        </p:cTn>
                                        <p:tgtEl>
                                          <p:spTgt spid="14346"/>
                                        </p:tgtEl>
                                        <p:attrNameLst>
                                          <p:attrName>style.visibility</p:attrName>
                                        </p:attrNameLst>
                                      </p:cBhvr>
                                      <p:to>
                                        <p:strVal val="visible"/>
                                      </p:to>
                                    </p:set>
                                    <p:animEffect transition="in" filter="circle(out)">
                                      <p:cBhvr>
                                        <p:cTn id="25" dur="2000"/>
                                        <p:tgtEl>
                                          <p:spTgt spid="14346"/>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4341"/>
                                        </p:tgtEl>
                                        <p:attrNameLst>
                                          <p:attrName>style.visibility</p:attrName>
                                        </p:attrNameLst>
                                      </p:cBhvr>
                                      <p:to>
                                        <p:strVal val="visible"/>
                                      </p:to>
                                    </p:set>
                                    <p:animEffect transition="in" filter="circle(out)">
                                      <p:cBhvr>
                                        <p:cTn id="28" dur="2000"/>
                                        <p:tgtEl>
                                          <p:spTgt spid="14341"/>
                                        </p:tgtEl>
                                      </p:cBhvr>
                                    </p:animEffect>
                                  </p:childTnLst>
                                </p:cTn>
                              </p:par>
                            </p:childTnLst>
                          </p:cTn>
                        </p:par>
                        <p:par>
                          <p:cTn id="29" fill="hold">
                            <p:stCondLst>
                              <p:cond delay="8000"/>
                            </p:stCondLst>
                            <p:childTnLst>
                              <p:par>
                                <p:cTn id="30" presetID="6" presetClass="entr" presetSubtype="32" fill="hold" grpId="0" nodeType="afterEffect">
                                  <p:stCondLst>
                                    <p:cond delay="0"/>
                                  </p:stCondLst>
                                  <p:childTnLst>
                                    <p:set>
                                      <p:cBhvr>
                                        <p:cTn id="31" dur="1" fill="hold">
                                          <p:stCondLst>
                                            <p:cond delay="0"/>
                                          </p:stCondLst>
                                        </p:cTn>
                                        <p:tgtEl>
                                          <p:spTgt spid="14347"/>
                                        </p:tgtEl>
                                        <p:attrNameLst>
                                          <p:attrName>style.visibility</p:attrName>
                                        </p:attrNameLst>
                                      </p:cBhvr>
                                      <p:to>
                                        <p:strVal val="visible"/>
                                      </p:to>
                                    </p:set>
                                    <p:animEffect transition="in" filter="circle(out)">
                                      <p:cBhvr>
                                        <p:cTn id="32" dur="2000"/>
                                        <p:tgtEl>
                                          <p:spTgt spid="14347"/>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14340"/>
                                        </p:tgtEl>
                                        <p:attrNameLst>
                                          <p:attrName>style.visibility</p:attrName>
                                        </p:attrNameLst>
                                      </p:cBhvr>
                                      <p:to>
                                        <p:strVal val="visible"/>
                                      </p:to>
                                    </p:set>
                                    <p:animEffect transition="in" filter="circle(out)">
                                      <p:cBhvr>
                                        <p:cTn id="35" dur="2000"/>
                                        <p:tgtEl>
                                          <p:spTgt spid="14340"/>
                                        </p:tgtEl>
                                      </p:cBhvr>
                                    </p:animEffect>
                                  </p:childTnLst>
                                </p:cTn>
                              </p:par>
                            </p:childTnLst>
                          </p:cTn>
                        </p:par>
                        <p:par>
                          <p:cTn id="36" fill="hold">
                            <p:stCondLst>
                              <p:cond delay="10000"/>
                            </p:stCondLst>
                            <p:childTnLst>
                              <p:par>
                                <p:cTn id="37" presetID="6" presetClass="entr" presetSubtype="32" fill="hold" grpId="0" nodeType="afterEffect">
                                  <p:stCondLst>
                                    <p:cond delay="0"/>
                                  </p:stCondLst>
                                  <p:childTnLst>
                                    <p:set>
                                      <p:cBhvr>
                                        <p:cTn id="38" dur="1" fill="hold">
                                          <p:stCondLst>
                                            <p:cond delay="0"/>
                                          </p:stCondLst>
                                        </p:cTn>
                                        <p:tgtEl>
                                          <p:spTgt spid="14348"/>
                                        </p:tgtEl>
                                        <p:attrNameLst>
                                          <p:attrName>style.visibility</p:attrName>
                                        </p:attrNameLst>
                                      </p:cBhvr>
                                      <p:to>
                                        <p:strVal val="visible"/>
                                      </p:to>
                                    </p:set>
                                    <p:animEffect transition="in" filter="circle(out)">
                                      <p:cBhvr>
                                        <p:cTn id="39" dur="2000"/>
                                        <p:tgtEl>
                                          <p:spTgt spid="14348"/>
                                        </p:tgtEl>
                                      </p:cBhvr>
                                    </p:animEffect>
                                  </p:childTnLst>
                                </p:cTn>
                              </p:par>
                              <p:par>
                                <p:cTn id="40" presetID="6" presetClass="entr" presetSubtype="32" fill="hold" grpId="0" nodeType="withEffect">
                                  <p:stCondLst>
                                    <p:cond delay="0"/>
                                  </p:stCondLst>
                                  <p:childTnLst>
                                    <p:set>
                                      <p:cBhvr>
                                        <p:cTn id="41" dur="1" fill="hold">
                                          <p:stCondLst>
                                            <p:cond delay="0"/>
                                          </p:stCondLst>
                                        </p:cTn>
                                        <p:tgtEl>
                                          <p:spTgt spid="14339"/>
                                        </p:tgtEl>
                                        <p:attrNameLst>
                                          <p:attrName>style.visibility</p:attrName>
                                        </p:attrNameLst>
                                      </p:cBhvr>
                                      <p:to>
                                        <p:strVal val="visible"/>
                                      </p:to>
                                    </p:set>
                                    <p:animEffect transition="in" filter="circle(out)">
                                      <p:cBhvr>
                                        <p:cTn id="42" dur="2000"/>
                                        <p:tgtEl>
                                          <p:spTgt spid="14339"/>
                                        </p:tgtEl>
                                      </p:cBhvr>
                                    </p:animEffect>
                                  </p:childTnLst>
                                </p:cTn>
                              </p:par>
                            </p:childTnLst>
                          </p:cTn>
                        </p:par>
                        <p:par>
                          <p:cTn id="43" fill="hold">
                            <p:stCondLst>
                              <p:cond delay="12000"/>
                            </p:stCondLst>
                            <p:childTnLst>
                              <p:par>
                                <p:cTn id="44" presetID="6" presetClass="entr" presetSubtype="32" fill="hold" grpId="0" nodeType="afterEffect">
                                  <p:stCondLst>
                                    <p:cond delay="0"/>
                                  </p:stCondLst>
                                  <p:childTnLst>
                                    <p:set>
                                      <p:cBhvr>
                                        <p:cTn id="45" dur="1" fill="hold">
                                          <p:stCondLst>
                                            <p:cond delay="0"/>
                                          </p:stCondLst>
                                        </p:cTn>
                                        <p:tgtEl>
                                          <p:spTgt spid="14349"/>
                                        </p:tgtEl>
                                        <p:attrNameLst>
                                          <p:attrName>style.visibility</p:attrName>
                                        </p:attrNameLst>
                                      </p:cBhvr>
                                      <p:to>
                                        <p:strVal val="visible"/>
                                      </p:to>
                                    </p:set>
                                    <p:animEffect transition="in" filter="circle(out)">
                                      <p:cBhvr>
                                        <p:cTn id="46"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14342" grpId="0" animBg="1"/>
      <p:bldP spid="14343" grpId="0" animBg="1"/>
      <p:bldP spid="14344" grpId="0"/>
      <p:bldP spid="14346" grpId="0"/>
      <p:bldP spid="14347" grpId="0"/>
      <p:bldP spid="14348" grpId="0"/>
      <p:bldP spid="14349" grpId="0"/>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64847778"/>
              </p:ext>
            </p:extLst>
          </p:nvPr>
        </p:nvGraphicFramePr>
        <p:xfrm>
          <a:off x="228601" y="1052737"/>
          <a:ext cx="8735888" cy="5057038"/>
        </p:xfrm>
        <a:graphic>
          <a:graphicData uri="http://schemas.openxmlformats.org/drawingml/2006/table">
            <a:tbl>
              <a:tblPr rtl="1" firstRow="1" firstCol="1" bandRow="1">
                <a:tableStyleId>{5C22544A-7EE6-4342-B048-85BDC9FD1C3A}</a:tableStyleId>
              </a:tblPr>
              <a:tblGrid>
                <a:gridCol w="389498"/>
                <a:gridCol w="1830821"/>
                <a:gridCol w="376935"/>
                <a:gridCol w="2153906"/>
                <a:gridCol w="376935"/>
                <a:gridCol w="1830821"/>
                <a:gridCol w="430781"/>
                <a:gridCol w="1346191"/>
              </a:tblGrid>
              <a:tr h="271682">
                <a:tc>
                  <a:txBody>
                    <a:bodyPr/>
                    <a:lstStyle/>
                    <a:p>
                      <a:pPr marL="0" marR="0" algn="ctr" rtl="1">
                        <a:lnSpc>
                          <a:spcPct val="115000"/>
                        </a:lnSpc>
                        <a:spcBef>
                          <a:spcPts val="0"/>
                        </a:spcBef>
                        <a:spcAft>
                          <a:spcPts val="0"/>
                        </a:spcAft>
                      </a:pPr>
                      <a:r>
                        <a:rPr lang="fa-IR" sz="900" dirty="0">
                          <a:effectLst/>
                          <a:cs typeface="B Homa" panose="00000400000000000000" pitchFamily="2" charset="-78"/>
                        </a:rPr>
                        <a:t>ردیف</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900">
                          <a:effectLst/>
                          <a:cs typeface="B Homa" panose="00000400000000000000" pitchFamily="2" charset="-78"/>
                        </a:rPr>
                        <a:t>ردیف</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900">
                          <a:effectLst/>
                          <a:cs typeface="B Homa" panose="00000400000000000000" pitchFamily="2" charset="-78"/>
                        </a:rPr>
                        <a:t>ردیف</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900">
                          <a:effectLst/>
                          <a:cs typeface="B Homa" panose="00000400000000000000" pitchFamily="2" charset="-78"/>
                        </a:rPr>
                        <a:t>ردیف</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71682">
                <a:tc gridSpan="4">
                  <a:txBody>
                    <a:bodyPr/>
                    <a:lstStyle/>
                    <a:p>
                      <a:pPr marL="0" marR="0" algn="ctr" rtl="1">
                        <a:lnSpc>
                          <a:spcPct val="115000"/>
                        </a:lnSpc>
                        <a:spcBef>
                          <a:spcPts val="0"/>
                        </a:spcBef>
                        <a:spcAft>
                          <a:spcPts val="0"/>
                        </a:spcAft>
                      </a:pPr>
                      <a:r>
                        <a:rPr lang="fa-IR" sz="1200" u="sng" dirty="0">
                          <a:effectLst/>
                          <a:cs typeface="B Homa" panose="00000400000000000000" pitchFamily="2" charset="-78"/>
                        </a:rPr>
                        <a:t>الف – سلامت خانواده</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rtl="1">
                        <a:lnSpc>
                          <a:spcPct val="115000"/>
                        </a:lnSpc>
                        <a:spcBef>
                          <a:spcPts val="0"/>
                        </a:spcBef>
                        <a:spcAft>
                          <a:spcPts val="0"/>
                        </a:spcAft>
                      </a:pPr>
                      <a:r>
                        <a:rPr lang="fa-IR" sz="1200" u="sng" dirty="0">
                          <a:effectLst/>
                          <a:cs typeface="B Homa" panose="00000400000000000000" pitchFamily="2" charset="-78"/>
                        </a:rPr>
                        <a:t>ب- بیماریهای واگیر</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حاملگی ناخواسته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بلوغ پسران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حیوان گزیدگی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بیماریهای حاد تنفسی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426928">
                <a:tc>
                  <a:txBody>
                    <a:bodyPr/>
                    <a:lstStyle/>
                    <a:p>
                      <a:pPr marL="0" marR="0" algn="ctr" rtl="1">
                        <a:lnSpc>
                          <a:spcPct val="115000"/>
                        </a:lnSpc>
                        <a:spcBef>
                          <a:spcPts val="0"/>
                        </a:spcBef>
                        <a:spcAft>
                          <a:spcPts val="0"/>
                        </a:spcAft>
                      </a:pPr>
                      <a:r>
                        <a:rPr lang="fa-IR" sz="1000">
                          <a:effectLst/>
                          <a:cs typeface="B Homa" panose="00000400000000000000" pitchFamily="2" charset="-78"/>
                        </a:rPr>
                        <a:t>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پایین بودن میزان انجام مراقبت پیش از بارداری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dirty="0">
                          <a:effectLst/>
                          <a:cs typeface="B Homa" panose="00000400000000000000" pitchFamily="2" charset="-78"/>
                        </a:rPr>
                        <a:t>بلوغ دختران</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هاری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سل</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پایین بودن بهداشت مادران و کودکان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کاهش انجام تست پاپ اسمیر</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 های منتقله از راه ناقل</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هپاتیت ب</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422987">
                <a:tc>
                  <a:txBody>
                    <a:bodyPr/>
                    <a:lstStyle/>
                    <a:p>
                      <a:pPr marL="0" marR="0" algn="ctr" rtl="1">
                        <a:lnSpc>
                          <a:spcPct val="115000"/>
                        </a:lnSpc>
                        <a:spcBef>
                          <a:spcPts val="0"/>
                        </a:spcBef>
                        <a:spcAft>
                          <a:spcPts val="0"/>
                        </a:spcAft>
                      </a:pPr>
                      <a:r>
                        <a:rPr lang="fa-IR" sz="1000">
                          <a:effectLst/>
                          <a:cs typeface="B Homa" panose="00000400000000000000" pitchFamily="2" charset="-78"/>
                        </a:rPr>
                        <a:t>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عوارض دوران بارداری و پس از زایمان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مشکلات گوارشی در دوران سالمندی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مالاریا</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آبله مرغان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کم خونی فقر آهن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دمانس و فراموشی در دوران سالمندی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سالک ، کالاآزار</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اوریون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مرگ مادران باردار</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 اختیاری ادرار در دوران سالمندی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تب های خونریزی دهنده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مسمومیتهای غیر غذایی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زایمان زودرس</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اختلالات بینائی و شنوائی در دوران سالمندی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تب مالت</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بیماریهای پوستی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سزارین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سقوط و عدم تعادل در دوران سالمندی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 های اسهالی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شپش</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679204">
                <a:tc>
                  <a:txBody>
                    <a:bodyPr/>
                    <a:lstStyle/>
                    <a:p>
                      <a:pPr marL="0" marR="0" algn="ctr" rtl="1">
                        <a:lnSpc>
                          <a:spcPct val="115000"/>
                        </a:lnSpc>
                        <a:spcBef>
                          <a:spcPts val="0"/>
                        </a:spcBef>
                        <a:spcAft>
                          <a:spcPts val="0"/>
                        </a:spcAft>
                      </a:pPr>
                      <a:r>
                        <a:rPr lang="fa-IR" sz="1000">
                          <a:effectLst/>
                          <a:cs typeface="B Homa" panose="00000400000000000000" pitchFamily="2" charset="-78"/>
                        </a:rPr>
                        <a:t>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کرنیکتروس</a:t>
                      </a:r>
                      <a:endParaRPr lang="en-US" sz="1000">
                        <a:effectLst/>
                        <a:cs typeface="B Homa" panose="00000400000000000000" pitchFamily="2" charset="-78"/>
                      </a:endParaRPr>
                    </a:p>
                    <a:p>
                      <a:pPr marL="0" marR="0" algn="ctr" rtl="1">
                        <a:lnSpc>
                          <a:spcPct val="115000"/>
                        </a:lnSpc>
                        <a:spcBef>
                          <a:spcPts val="0"/>
                        </a:spcBef>
                        <a:spcAft>
                          <a:spcPts val="0"/>
                        </a:spcAft>
                      </a:pPr>
                      <a:r>
                        <a:rPr lang="fa-IR" sz="900">
                          <a:effectLst/>
                          <a:cs typeface="B Homa" panose="00000400000000000000" pitchFamily="2" charset="-78"/>
                        </a:rPr>
                        <a:t>(عقب ماندگی ذهنی ناشی از </a:t>
                      </a:r>
                      <a:r>
                        <a:rPr lang="fa-IR" sz="1100">
                          <a:effectLst/>
                          <a:cs typeface="B Homa" panose="00000400000000000000" pitchFamily="2" charset="-78"/>
                        </a:rPr>
                        <a:t>زردی نوزادی</a:t>
                      </a:r>
                      <a:r>
                        <a:rPr lang="fa-IR" sz="900">
                          <a:effectLst/>
                          <a:cs typeface="B Homa" panose="00000400000000000000" pitchFamily="2" charset="-78"/>
                        </a:rPr>
                        <a:t>)</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افسردگی و اختلال خواب در دوران سالمندی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بیماریهای انگلی دستگاه گوارش</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گال</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10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نقص مادرازدی در نوزادان متولد شده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یائسگی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مسمومیتهای غذائی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کچلی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11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اختلال رشد کودکان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عوارض پرجمعیت بودن خانوار</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هپاتیت آ</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422987">
                <a:tc>
                  <a:txBody>
                    <a:bodyPr/>
                    <a:lstStyle/>
                    <a:p>
                      <a:pPr marL="0" marR="0" algn="ctr" rtl="1">
                        <a:lnSpc>
                          <a:spcPct val="115000"/>
                        </a:lnSpc>
                        <a:spcBef>
                          <a:spcPts val="0"/>
                        </a:spcBef>
                        <a:spcAft>
                          <a:spcPts val="0"/>
                        </a:spcAft>
                      </a:pPr>
                      <a:r>
                        <a:rPr lang="fa-IR" sz="1000">
                          <a:effectLst/>
                          <a:cs typeface="B Homa" panose="00000400000000000000" pitchFamily="2" charset="-78"/>
                        </a:rPr>
                        <a:t>12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افزایش مصرف خودسرانه شیرمصنوعی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عفونت های دستگاه تناسلی زنان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en-US"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13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عوارض عدم تغذیه با شیر مادر</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بیماریهای منتقله از راه جنسی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213464">
                <a:tc>
                  <a:txBody>
                    <a:bodyPr/>
                    <a:lstStyle/>
                    <a:p>
                      <a:pPr marL="0" marR="0" algn="ctr" rtl="1">
                        <a:lnSpc>
                          <a:spcPct val="115000"/>
                        </a:lnSpc>
                        <a:spcBef>
                          <a:spcPts val="0"/>
                        </a:spcBef>
                        <a:spcAft>
                          <a:spcPts val="0"/>
                        </a:spcAft>
                      </a:pPr>
                      <a:r>
                        <a:rPr lang="fa-IR" sz="1000">
                          <a:effectLst/>
                          <a:cs typeface="B Homa" panose="00000400000000000000" pitchFamily="2" charset="-78"/>
                        </a:rPr>
                        <a:t>14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سوانح و حوادث در کودکان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بیماریهای منتقله از راه تزریق مشترک</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r h="426928">
                <a:tc>
                  <a:txBody>
                    <a:bodyPr/>
                    <a:lstStyle/>
                    <a:p>
                      <a:pPr marL="0" marR="0" algn="ctr" rtl="1">
                        <a:lnSpc>
                          <a:spcPct val="115000"/>
                        </a:lnSpc>
                        <a:spcBef>
                          <a:spcPts val="0"/>
                        </a:spcBef>
                        <a:spcAft>
                          <a:spcPts val="0"/>
                        </a:spcAft>
                      </a:pPr>
                      <a:r>
                        <a:rPr lang="fa-IR" sz="1000">
                          <a:effectLst/>
                          <a:cs typeface="B Homa" panose="00000400000000000000" pitchFamily="2" charset="-78"/>
                        </a:rPr>
                        <a:t>15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نامناسب بودن بهداشت فردی در مدارس</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en-US" sz="1000" dirty="0">
                          <a:effectLst/>
                          <a:cs typeface="B Homa" panose="00000400000000000000" pitchFamily="2" charset="-78"/>
                        </a:rPr>
                        <a:t>HIV/AIDS</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c>
                  <a:txBody>
                    <a:bodyPr/>
                    <a:lstStyle/>
                    <a:p>
                      <a:pPr marL="0" marR="0" algn="ctr" rtl="1">
                        <a:lnSpc>
                          <a:spcPct val="115000"/>
                        </a:lnSpc>
                        <a:spcBef>
                          <a:spcPts val="0"/>
                        </a:spcBef>
                        <a:spcAft>
                          <a:spcPts val="0"/>
                        </a:spcAft>
                      </a:pPr>
                      <a:r>
                        <a:rPr lang="fa-IR" sz="1000" dirty="0">
                          <a:effectLst/>
                          <a:cs typeface="B Homa" panose="00000400000000000000" pitchFamily="2" charset="-78"/>
                        </a:rPr>
                        <a:t> </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97" marR="60897" marT="0" marB="0" anchor="ctr"/>
                </a:tc>
              </a:tr>
            </a:tbl>
          </a:graphicData>
        </a:graphic>
      </p:graphicFrame>
    </p:spTree>
    <p:extLst>
      <p:ext uri="{BB962C8B-B14F-4D97-AF65-F5344CB8AC3E}">
        <p14:creationId xmlns:p14="http://schemas.microsoft.com/office/powerpoint/2010/main" val="5333605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69851101"/>
              </p:ext>
            </p:extLst>
          </p:nvPr>
        </p:nvGraphicFramePr>
        <p:xfrm>
          <a:off x="455771" y="1196749"/>
          <a:ext cx="8232457" cy="4914330"/>
        </p:xfrm>
        <a:graphic>
          <a:graphicData uri="http://schemas.openxmlformats.org/drawingml/2006/table">
            <a:tbl>
              <a:tblPr rtl="1" firstRow="1" firstCol="1" bandRow="1">
                <a:tableStyleId>{5C22544A-7EE6-4342-B048-85BDC9FD1C3A}</a:tableStyleId>
              </a:tblPr>
              <a:tblGrid>
                <a:gridCol w="342704"/>
                <a:gridCol w="1732496"/>
                <a:gridCol w="347727"/>
                <a:gridCol w="86266"/>
                <a:gridCol w="1498073"/>
                <a:gridCol w="342704"/>
                <a:gridCol w="1555004"/>
                <a:gridCol w="342704"/>
                <a:gridCol w="1984779"/>
              </a:tblGrid>
              <a:tr h="378026">
                <a:tc>
                  <a:txBody>
                    <a:bodyPr/>
                    <a:lstStyle/>
                    <a:p>
                      <a:pPr marL="0" marR="0" algn="ctr" rtl="1">
                        <a:lnSpc>
                          <a:spcPct val="115000"/>
                        </a:lnSpc>
                        <a:spcBef>
                          <a:spcPts val="0"/>
                        </a:spcBef>
                        <a:spcAft>
                          <a:spcPts val="0"/>
                        </a:spcAft>
                      </a:pPr>
                      <a:r>
                        <a:rPr lang="fa-IR" sz="900" dirty="0">
                          <a:effectLst/>
                          <a:cs typeface="B Homa" panose="00000400000000000000" pitchFamily="2" charset="-78"/>
                        </a:rPr>
                        <a:t>ردیف</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800">
                          <a:effectLst/>
                          <a:cs typeface="B Homa" panose="00000400000000000000" pitchFamily="2" charset="-78"/>
                        </a:rPr>
                        <a:t>ردیف</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900">
                          <a:effectLst/>
                          <a:cs typeface="B Homa" panose="00000400000000000000" pitchFamily="2" charset="-78"/>
                        </a:rPr>
                        <a:t>ردیف</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900">
                          <a:effectLst/>
                          <a:cs typeface="B Homa" panose="00000400000000000000" pitchFamily="2" charset="-78"/>
                        </a:rPr>
                        <a:t>ردیف</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200">
                          <a:effectLst/>
                          <a:cs typeface="B Homa" panose="00000400000000000000" pitchFamily="2" charset="-78"/>
                        </a:rPr>
                        <a:t>عنوان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64617">
                <a:tc gridSpan="5">
                  <a:txBody>
                    <a:bodyPr/>
                    <a:lstStyle/>
                    <a:p>
                      <a:pPr marL="0" marR="0" algn="ctr" rtl="1">
                        <a:lnSpc>
                          <a:spcPct val="115000"/>
                        </a:lnSpc>
                        <a:spcBef>
                          <a:spcPts val="0"/>
                        </a:spcBef>
                        <a:spcAft>
                          <a:spcPts val="0"/>
                        </a:spcAft>
                      </a:pPr>
                      <a:r>
                        <a:rPr lang="fa-IR" sz="1200" u="sng">
                          <a:effectLst/>
                          <a:cs typeface="B Homa" panose="00000400000000000000" pitchFamily="2" charset="-78"/>
                        </a:rPr>
                        <a:t>پ – بیماریهای غیرواگیر</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200" u="sng">
                          <a:effectLst/>
                          <a:cs typeface="B Homa" panose="00000400000000000000" pitchFamily="2" charset="-78"/>
                        </a:rPr>
                        <a:t>ت – سلامت روان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gridSpan="2">
                  <a:txBody>
                    <a:bodyPr/>
                    <a:lstStyle/>
                    <a:p>
                      <a:pPr marL="0" marR="0" algn="ctr" rtl="1">
                        <a:lnSpc>
                          <a:spcPct val="115000"/>
                        </a:lnSpc>
                        <a:spcBef>
                          <a:spcPts val="0"/>
                        </a:spcBef>
                        <a:spcAft>
                          <a:spcPts val="0"/>
                        </a:spcAft>
                      </a:pPr>
                      <a:r>
                        <a:rPr lang="fa-IR" sz="1200" u="sng">
                          <a:effectLst/>
                          <a:cs typeface="B Homa" panose="00000400000000000000" pitchFamily="2" charset="-78"/>
                        </a:rPr>
                        <a:t>ث- تغذیه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فشارخون بالا</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16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دهانه رحم</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استرس و اضطراب</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کمبود ویتامین </a:t>
                      </a:r>
                      <a:r>
                        <a:rPr lang="en-US" sz="1000">
                          <a:effectLst/>
                          <a:cs typeface="B Homa" panose="00000400000000000000" pitchFamily="2" charset="-78"/>
                        </a:rPr>
                        <a:t>D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415828">
                <a:tc>
                  <a:txBody>
                    <a:bodyPr/>
                    <a:lstStyle/>
                    <a:p>
                      <a:pPr marL="0" marR="0" algn="ctr" rtl="1">
                        <a:lnSpc>
                          <a:spcPct val="115000"/>
                        </a:lnSpc>
                        <a:spcBef>
                          <a:spcPts val="0"/>
                        </a:spcBef>
                        <a:spcAft>
                          <a:spcPts val="0"/>
                        </a:spcAft>
                      </a:pPr>
                      <a:r>
                        <a:rPr lang="fa-IR" sz="1000">
                          <a:effectLst/>
                          <a:cs typeface="B Homa" panose="00000400000000000000" pitchFamily="2" charset="-78"/>
                        </a:rPr>
                        <a:t>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 قلبی عروقی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17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تخمدان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افسردگی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درصد بالای افرادی که کمتر از 5 واحد میوه و سبزی در روز مصرف می کنند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چاقی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18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پروستات</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عقب ماندگی ذهنی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مصرف بیش از حد فست فودها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548136">
                <a:tc>
                  <a:txBody>
                    <a:bodyPr/>
                    <a:lstStyle/>
                    <a:p>
                      <a:pPr marL="0" marR="0" algn="ctr" rtl="1">
                        <a:lnSpc>
                          <a:spcPct val="115000"/>
                        </a:lnSpc>
                        <a:spcBef>
                          <a:spcPts val="0"/>
                        </a:spcBef>
                        <a:spcAft>
                          <a:spcPts val="0"/>
                        </a:spcAft>
                      </a:pPr>
                      <a:r>
                        <a:rPr lang="fa-IR" sz="1000">
                          <a:effectLst/>
                          <a:cs typeface="B Homa" panose="00000400000000000000" pitchFamily="2" charset="-78"/>
                        </a:rPr>
                        <a:t>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کم تحرکی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19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بیضه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اختلالات رفتاری دانش آموزان</a:t>
                      </a:r>
                      <a:endParaRPr lang="en-US" sz="1000">
                        <a:effectLst/>
                        <a:cs typeface="B Homa" panose="00000400000000000000" pitchFamily="2" charset="-78"/>
                      </a:endParaRPr>
                    </a:p>
                    <a:p>
                      <a:pPr marL="0" marR="0" algn="ctr" rtl="1">
                        <a:lnSpc>
                          <a:spcPct val="115000"/>
                        </a:lnSpc>
                        <a:spcBef>
                          <a:spcPts val="0"/>
                        </a:spcBef>
                        <a:spcAft>
                          <a:spcPts val="0"/>
                        </a:spcAft>
                      </a:pPr>
                      <a:r>
                        <a:rPr lang="fa-IR" sz="800">
                          <a:effectLst/>
                          <a:cs typeface="B Homa" panose="00000400000000000000" pitchFamily="2" charset="-78"/>
                        </a:rPr>
                        <a:t>(شب ادراری-لکنت زبان-ناخن جویدن-پرخاشگری)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پایین بودن استفاده از مکمل ها در کودکان زیر 2 سال</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دیابت</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کیفوز(قوز بودن پشت)</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صرع</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تغذیه نامناسب در دانش آموزان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گواتر</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اسکولیوز</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اعتیاد به مصرف دخانیات</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6</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سوء تغذیه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396927">
                <a:tc>
                  <a:txBody>
                    <a:bodyPr/>
                    <a:lstStyle/>
                    <a:p>
                      <a:pPr marL="0" marR="0" algn="ctr" rtl="1">
                        <a:lnSpc>
                          <a:spcPct val="115000"/>
                        </a:lnSpc>
                        <a:spcBef>
                          <a:spcPts val="0"/>
                        </a:spcBef>
                        <a:spcAft>
                          <a:spcPts val="0"/>
                        </a:spcAft>
                      </a:pPr>
                      <a:r>
                        <a:rPr lang="fa-IR" sz="1000">
                          <a:effectLst/>
                          <a:cs typeface="B Homa" panose="00000400000000000000" pitchFamily="2" charset="-78"/>
                        </a:rPr>
                        <a:t>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هیپوتیروئیدی نوزادان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کمردرد</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سوء مصرف مواد</a:t>
                      </a:r>
                      <a:endParaRPr lang="en-US" sz="1000">
                        <a:effectLst/>
                        <a:cs typeface="B Homa" panose="00000400000000000000" pitchFamily="2" charset="-78"/>
                      </a:endParaRPr>
                    </a:p>
                    <a:p>
                      <a:pPr marL="0" marR="0" algn="ctr" rtl="1">
                        <a:lnSpc>
                          <a:spcPct val="115000"/>
                        </a:lnSpc>
                        <a:spcBef>
                          <a:spcPts val="0"/>
                        </a:spcBef>
                        <a:spcAft>
                          <a:spcPts val="0"/>
                        </a:spcAft>
                      </a:pPr>
                      <a:r>
                        <a:rPr lang="fa-IR" sz="900">
                          <a:effectLst/>
                          <a:cs typeface="B Homa" panose="00000400000000000000" pitchFamily="2" charset="-78"/>
                        </a:rPr>
                        <a:t>(مواد مخدر-محرک – نیروزا)</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415828">
                <a:tc>
                  <a:txBody>
                    <a:bodyPr/>
                    <a:lstStyle/>
                    <a:p>
                      <a:pPr marL="0" marR="0" algn="ctr" rtl="1">
                        <a:lnSpc>
                          <a:spcPct val="115000"/>
                        </a:lnSpc>
                        <a:spcBef>
                          <a:spcPts val="0"/>
                        </a:spcBef>
                        <a:spcAft>
                          <a:spcPts val="0"/>
                        </a:spcAft>
                      </a:pPr>
                      <a:r>
                        <a:rPr lang="fa-IR" sz="1000">
                          <a:effectLst/>
                          <a:cs typeface="B Homa" panose="00000400000000000000" pitchFamily="2" charset="-78"/>
                        </a:rPr>
                        <a:t>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عدم توجه بیماران دیابتی و فشارخونی  به معاینات دوره ای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استئوپروز</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کودک آزاری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نارسایی مزمن کلیه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تالاسمی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خشونت علیه زنان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10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پای دیابتی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آسم</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خودکشی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11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پوست</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dirty="0" smtClean="0">
                          <a:effectLst/>
                          <a:cs typeface="B Homa" panose="00000400000000000000" pitchFamily="2" charset="-78"/>
                        </a:rPr>
                        <a:t>18</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بیماریهای ناشی از آلودگی هوا</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11</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مهارتهای فرزند پروری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415828">
                <a:tc>
                  <a:txBody>
                    <a:bodyPr/>
                    <a:lstStyle/>
                    <a:p>
                      <a:pPr marL="0" marR="0" algn="ctr" rtl="1">
                        <a:lnSpc>
                          <a:spcPct val="115000"/>
                        </a:lnSpc>
                        <a:spcBef>
                          <a:spcPts val="0"/>
                        </a:spcBef>
                        <a:spcAft>
                          <a:spcPts val="0"/>
                        </a:spcAft>
                      </a:pPr>
                      <a:r>
                        <a:rPr lang="fa-IR" sz="1000">
                          <a:effectLst/>
                          <a:cs typeface="B Homa" panose="00000400000000000000" pitchFamily="2" charset="-78"/>
                        </a:rPr>
                        <a:t>12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دستگاه تنفس</a:t>
                      </a:r>
                      <a:endParaRPr lang="en-US" sz="1000">
                        <a:effectLst/>
                        <a:cs typeface="B Homa" panose="00000400000000000000" pitchFamily="2" charset="-78"/>
                      </a:endParaRPr>
                    </a:p>
                    <a:p>
                      <a:pPr marL="0" marR="0" algn="ctr" rtl="1">
                        <a:lnSpc>
                          <a:spcPct val="115000"/>
                        </a:lnSpc>
                        <a:spcBef>
                          <a:spcPts val="0"/>
                        </a:spcBef>
                        <a:spcAft>
                          <a:spcPts val="0"/>
                        </a:spcAft>
                      </a:pPr>
                      <a:r>
                        <a:rPr lang="fa-IR" sz="1000">
                          <a:effectLst/>
                          <a:cs typeface="B Homa" panose="00000400000000000000" pitchFamily="2" charset="-78"/>
                        </a:rPr>
                        <a:t>(حنجره-ریه)</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27</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آسم</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12</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مهارت های زندگی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en-US"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13</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پستان</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28</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سوانح و حوادث ترافیکی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14</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دستگاه گوارش فوقانی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29</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سوانح و حوادث خانگی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r h="207914">
                <a:tc>
                  <a:txBody>
                    <a:bodyPr/>
                    <a:lstStyle/>
                    <a:p>
                      <a:pPr marL="0" marR="0" algn="ctr" rtl="1">
                        <a:lnSpc>
                          <a:spcPct val="115000"/>
                        </a:lnSpc>
                        <a:spcBef>
                          <a:spcPts val="0"/>
                        </a:spcBef>
                        <a:spcAft>
                          <a:spcPts val="0"/>
                        </a:spcAft>
                      </a:pPr>
                      <a:r>
                        <a:rPr lang="fa-IR" sz="1000">
                          <a:effectLst/>
                          <a:cs typeface="B Homa" panose="00000400000000000000" pitchFamily="2" charset="-78"/>
                        </a:rPr>
                        <a:t>15</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سرطان دستگاه گوارش تحتانی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gridSpan="2">
                  <a:txBody>
                    <a:bodyPr/>
                    <a:lstStyle/>
                    <a:p>
                      <a:pPr marL="0" marR="0" algn="ctr" rtl="1">
                        <a:lnSpc>
                          <a:spcPct val="115000"/>
                        </a:lnSpc>
                        <a:spcBef>
                          <a:spcPts val="0"/>
                        </a:spcBef>
                        <a:spcAft>
                          <a:spcPts val="0"/>
                        </a:spcAft>
                      </a:pPr>
                      <a:r>
                        <a:rPr lang="fa-IR" sz="1000">
                          <a:effectLst/>
                          <a:cs typeface="B Homa" panose="00000400000000000000" pitchFamily="2" charset="-78"/>
                        </a:rPr>
                        <a:t>30</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000">
                          <a:effectLst/>
                          <a:cs typeface="B Homa" panose="00000400000000000000" pitchFamily="2" charset="-78"/>
                        </a:rPr>
                        <a:t>آلزهایمر(بیماری فراموشی)</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a:effectLst/>
                          <a:cs typeface="B Homa" panose="00000400000000000000" pitchFamily="2" charset="-78"/>
                        </a:rPr>
                        <a:t> </a:t>
                      </a:r>
                      <a:endParaRPr lang="en-US" sz="100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c>
                  <a:txBody>
                    <a:bodyPr/>
                    <a:lstStyle/>
                    <a:p>
                      <a:pPr marL="0" marR="0" algn="ctr" rtl="1">
                        <a:lnSpc>
                          <a:spcPct val="115000"/>
                        </a:lnSpc>
                        <a:spcBef>
                          <a:spcPts val="0"/>
                        </a:spcBef>
                        <a:spcAft>
                          <a:spcPts val="0"/>
                        </a:spcAft>
                      </a:pPr>
                      <a:r>
                        <a:rPr lang="fa-IR" sz="1000" dirty="0">
                          <a:effectLst/>
                          <a:cs typeface="B Homa" panose="00000400000000000000" pitchFamily="2" charset="-78"/>
                        </a:rPr>
                        <a:t> </a:t>
                      </a:r>
                      <a:endParaRPr lang="en-US" sz="1000" dirty="0">
                        <a:effectLst/>
                        <a:latin typeface="Calibri" panose="020F0502020204030204" pitchFamily="34" charset="0"/>
                        <a:ea typeface="Calibri" panose="020F0502020204030204" pitchFamily="34" charset="0"/>
                        <a:cs typeface="B Homa" panose="00000400000000000000" pitchFamily="2" charset="-78"/>
                      </a:endParaRPr>
                    </a:p>
                  </a:txBody>
                  <a:tcPr marL="60866" marR="60866" marT="0" marB="0" anchor="ctr"/>
                </a:tc>
              </a:tr>
            </a:tbl>
          </a:graphicData>
        </a:graphic>
      </p:graphicFrame>
    </p:spTree>
    <p:extLst>
      <p:ext uri="{BB962C8B-B14F-4D97-AF65-F5344CB8AC3E}">
        <p14:creationId xmlns:p14="http://schemas.microsoft.com/office/powerpoint/2010/main" val="6414921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1752747"/>
              </p:ext>
            </p:extLst>
          </p:nvPr>
        </p:nvGraphicFramePr>
        <p:xfrm>
          <a:off x="2233295" y="1052741"/>
          <a:ext cx="4677410" cy="4877882"/>
        </p:xfrm>
        <a:graphic>
          <a:graphicData uri="http://schemas.openxmlformats.org/drawingml/2006/table">
            <a:tbl>
              <a:tblPr rtl="1" firstRow="1" firstCol="1" bandRow="1">
                <a:tableStyleId>{5C22544A-7EE6-4342-B048-85BDC9FD1C3A}</a:tableStyleId>
              </a:tblPr>
              <a:tblGrid>
                <a:gridCol w="360680"/>
                <a:gridCol w="1991360"/>
                <a:gridCol w="360680"/>
                <a:gridCol w="1964690"/>
              </a:tblGrid>
              <a:tr h="286185">
                <a:tc>
                  <a:txBody>
                    <a:bodyPr/>
                    <a:lstStyle/>
                    <a:p>
                      <a:pPr marL="0" marR="0" algn="ctr" rtl="1">
                        <a:lnSpc>
                          <a:spcPct val="115000"/>
                        </a:lnSpc>
                        <a:spcBef>
                          <a:spcPts val="0"/>
                        </a:spcBef>
                        <a:spcAft>
                          <a:spcPts val="0"/>
                        </a:spcAft>
                      </a:pPr>
                      <a:r>
                        <a:rPr lang="fa-IR" sz="900">
                          <a:effectLst/>
                          <a:cs typeface="B Homa" panose="00000400000000000000" pitchFamily="2" charset="-78"/>
                        </a:rPr>
                        <a:t>ردیف</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400">
                          <a:effectLst/>
                          <a:cs typeface="B Homa" panose="00000400000000000000" pitchFamily="2" charset="-78"/>
                        </a:rPr>
                        <a:t>عنوان</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900">
                          <a:effectLst/>
                          <a:cs typeface="B Homa" panose="00000400000000000000" pitchFamily="2" charset="-78"/>
                        </a:rPr>
                        <a:t>ردیف</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400">
                          <a:effectLst/>
                          <a:cs typeface="B Homa" panose="00000400000000000000" pitchFamily="2" charset="-78"/>
                        </a:rPr>
                        <a:t>عنوان</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86185">
                <a:tc gridSpan="2">
                  <a:txBody>
                    <a:bodyPr/>
                    <a:lstStyle/>
                    <a:p>
                      <a:pPr marL="0" marR="0" algn="ctr" rtl="1">
                        <a:lnSpc>
                          <a:spcPct val="115000"/>
                        </a:lnSpc>
                        <a:spcBef>
                          <a:spcPts val="0"/>
                        </a:spcBef>
                        <a:spcAft>
                          <a:spcPts val="0"/>
                        </a:spcAft>
                      </a:pPr>
                      <a:r>
                        <a:rPr lang="fa-IR" sz="1400" u="sng">
                          <a:effectLst/>
                          <a:cs typeface="B Homa" panose="00000400000000000000" pitchFamily="2" charset="-78"/>
                        </a:rPr>
                        <a:t>ج- بهداشت محیط و حرفه ای</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hMerge="1">
                  <a:txBody>
                    <a:bodyPr/>
                    <a:lstStyle/>
                    <a:p>
                      <a:endParaRPr lang="en-US"/>
                    </a:p>
                  </a:txBody>
                  <a:tcPr/>
                </a:tc>
                <a:tc gridSpan="2">
                  <a:txBody>
                    <a:bodyPr/>
                    <a:lstStyle/>
                    <a:p>
                      <a:pPr marL="0" marR="0" algn="ctr" rtl="1">
                        <a:lnSpc>
                          <a:spcPct val="115000"/>
                        </a:lnSpc>
                        <a:spcBef>
                          <a:spcPts val="0"/>
                        </a:spcBef>
                        <a:spcAft>
                          <a:spcPts val="0"/>
                        </a:spcAft>
                      </a:pPr>
                      <a:r>
                        <a:rPr lang="fa-IR" sz="1400" u="sng">
                          <a:effectLst/>
                          <a:cs typeface="B Homa" panose="00000400000000000000" pitchFamily="2" charset="-78"/>
                        </a:rPr>
                        <a:t>چ- متفرقه</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hMerge="1">
                  <a:txBody>
                    <a:bodyPr/>
                    <a:lstStyle/>
                    <a:p>
                      <a:endParaRPr lang="en-US"/>
                    </a:p>
                  </a:txBody>
                  <a:tcPr/>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1</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آب آشامیدنی سالم</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1</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مصرف خودسرانه داروها</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2</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دفع غیربهداشتی فاضلاب</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2</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بیماریهای دهان و دندان</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3</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سالم سازی سبزیجات</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4</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دفع غیربهداشتی زباله</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5</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دفع غیربهداشتی فضولات حیوانی</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465258">
                <a:tc>
                  <a:txBody>
                    <a:bodyPr/>
                    <a:lstStyle/>
                    <a:p>
                      <a:pPr marL="0" marR="0" algn="ctr" rtl="1">
                        <a:lnSpc>
                          <a:spcPct val="115000"/>
                        </a:lnSpc>
                        <a:spcBef>
                          <a:spcPts val="0"/>
                        </a:spcBef>
                        <a:spcAft>
                          <a:spcPts val="0"/>
                        </a:spcAft>
                      </a:pPr>
                      <a:r>
                        <a:rPr lang="fa-IR" sz="1100">
                          <a:effectLst/>
                          <a:cs typeface="B Homa" panose="00000400000000000000" pitchFamily="2" charset="-78"/>
                        </a:rPr>
                        <a:t>6</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عدم استفاده از وسایل شخصی در آرایشگاهها</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465258">
                <a:tc>
                  <a:txBody>
                    <a:bodyPr/>
                    <a:lstStyle/>
                    <a:p>
                      <a:pPr marL="0" marR="0" algn="ctr" rtl="1">
                        <a:lnSpc>
                          <a:spcPct val="115000"/>
                        </a:lnSpc>
                        <a:spcBef>
                          <a:spcPts val="0"/>
                        </a:spcBef>
                        <a:spcAft>
                          <a:spcPts val="0"/>
                        </a:spcAft>
                      </a:pPr>
                      <a:r>
                        <a:rPr lang="fa-IR" sz="1100">
                          <a:effectLst/>
                          <a:cs typeface="B Homa" panose="00000400000000000000" pitchFamily="2" charset="-78"/>
                        </a:rPr>
                        <a:t>7</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عوارض اشعه های مغناطیس ناشی از موبایل</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8</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پایین بودن سطح بهداشت کارگاهها</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9</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مضرات استفاده از سموم کشاورزی</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10</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بیماریهای  شغلی</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11</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بیماریهای مزمن تنفسی شغلی</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4910">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r h="226256">
                <a:tc>
                  <a:txBody>
                    <a:bodyPr/>
                    <a:lstStyle/>
                    <a:p>
                      <a:pPr marL="0" marR="0" algn="ctr" rtl="1">
                        <a:lnSpc>
                          <a:spcPct val="115000"/>
                        </a:lnSpc>
                        <a:spcBef>
                          <a:spcPts val="0"/>
                        </a:spcBef>
                        <a:spcAft>
                          <a:spcPts val="0"/>
                        </a:spcAft>
                      </a:pPr>
                      <a:r>
                        <a:rPr lang="en-US"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a:effectLst/>
                          <a:cs typeface="B Homa" panose="00000400000000000000" pitchFamily="2" charset="-78"/>
                        </a:rPr>
                        <a:t> </a:t>
                      </a:r>
                      <a:endParaRPr lang="en-US" sz="110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100" dirty="0">
                          <a:effectLst/>
                          <a:cs typeface="B Homa" panose="00000400000000000000" pitchFamily="2" charset="-78"/>
                        </a:rPr>
                        <a:t> </a:t>
                      </a:r>
                      <a:endParaRPr lang="en-US" sz="1100" dirty="0">
                        <a:effectLst/>
                        <a:latin typeface="Calibri" panose="020F0502020204030204" pitchFamily="34" charset="0"/>
                        <a:ea typeface="Calibri" panose="020F0502020204030204" pitchFamily="34" charset="0"/>
                        <a:cs typeface="B Homa"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0518566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21497"/>
            <a:ext cx="7772400" cy="1362456"/>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fa-IR" dirty="0" smtClean="0">
                <a:cs typeface="B Homa" pitchFamily="2" charset="-78"/>
              </a:rPr>
              <a:t>سطوح اجرایی</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609601" y="1631742"/>
            <a:ext cx="7772400" cy="4176464"/>
          </a:xfrm>
        </p:spPr>
        <p:txBody>
          <a:bodyPr>
            <a:normAutofit lnSpcReduction="10000"/>
          </a:bodyPr>
          <a:lstStyle/>
          <a:p>
            <a:pPr marL="566738" indent="-373063" algn="just" defTabSz="476250" rtl="1" eaLnBrk="1" fontAlgn="auto" hangingPunct="1">
              <a:lnSpc>
                <a:spcPct val="90000"/>
              </a:lnSpc>
              <a:spcAft>
                <a:spcPts val="0"/>
              </a:spcAft>
              <a:buClr>
                <a:srgbClr val="FF0000"/>
              </a:buClr>
              <a:buFont typeface="Wingdings" pitchFamily="2" charset="2"/>
              <a:buChar char="v"/>
              <a:defRPr/>
            </a:pPr>
            <a:r>
              <a:rPr lang="ar-SA" sz="2800" dirty="0" smtClean="0">
                <a:latin typeface="Times New Roman" pitchFamily="18" charset="0"/>
                <a:cs typeface="B Homa" pitchFamily="2" charset="-78"/>
              </a:rPr>
              <a:t> </a:t>
            </a:r>
            <a:r>
              <a:rPr lang="fa-IR" sz="2800" dirty="0" smtClean="0">
                <a:latin typeface="Times New Roman" pitchFamily="18" charset="0"/>
                <a:cs typeface="B Homa" pitchFamily="2" charset="-78"/>
              </a:rPr>
              <a:t>سطوح محیطی</a:t>
            </a:r>
          </a:p>
          <a:p>
            <a:pPr marL="1206818" lvl="1" indent="-373063" algn="just" defTabSz="476250" rtl="1">
              <a:lnSpc>
                <a:spcPct val="90000"/>
              </a:lnSpc>
              <a:buClr>
                <a:srgbClr val="FF0000"/>
              </a:buClr>
              <a:buFont typeface="Wingdings" pitchFamily="2" charset="2"/>
              <a:buChar char="v"/>
              <a:defRPr/>
            </a:pPr>
            <a:r>
              <a:rPr lang="fa-IR" sz="2400" dirty="0" smtClean="0">
                <a:latin typeface="Times New Roman" pitchFamily="18" charset="0"/>
                <a:cs typeface="B Homa" pitchFamily="2" charset="-78"/>
              </a:rPr>
              <a:t>روستا: واحد اجرایی            خانه بهداشت</a:t>
            </a:r>
          </a:p>
          <a:p>
            <a:pPr marL="1206818" lvl="1" indent="-373063" algn="just" defTabSz="476250" rtl="1">
              <a:lnSpc>
                <a:spcPct val="90000"/>
              </a:lnSpc>
              <a:buClr>
                <a:srgbClr val="FF0000"/>
              </a:buClr>
              <a:buFont typeface="Wingdings" pitchFamily="2" charset="2"/>
              <a:buChar char="v"/>
              <a:defRPr/>
            </a:pPr>
            <a:r>
              <a:rPr lang="fa-IR" sz="2400" dirty="0" smtClean="0">
                <a:latin typeface="Times New Roman" pitchFamily="18" charset="0"/>
                <a:cs typeface="B Homa" pitchFamily="2" charset="-78"/>
              </a:rPr>
              <a:t>شهر: </a:t>
            </a:r>
            <a:r>
              <a:rPr lang="fa-IR" sz="2400" dirty="0">
                <a:latin typeface="Times New Roman" pitchFamily="18" charset="0"/>
                <a:cs typeface="B Homa" pitchFamily="2" charset="-78"/>
              </a:rPr>
              <a:t>واحد اجرایی        </a:t>
            </a:r>
            <a:r>
              <a:rPr lang="fa-IR" sz="2400" dirty="0" smtClean="0">
                <a:latin typeface="Times New Roman" pitchFamily="18" charset="0"/>
                <a:cs typeface="B Homa" pitchFamily="2" charset="-78"/>
              </a:rPr>
              <a:t>    مرکز بهداشتی درمانی / مرکز خدمات    							جامع سلامت </a:t>
            </a:r>
          </a:p>
          <a:p>
            <a:pPr marL="1206818" lvl="1" indent="-373063" algn="just" defTabSz="476250" rtl="1">
              <a:lnSpc>
                <a:spcPct val="90000"/>
              </a:lnSpc>
              <a:buClr>
                <a:srgbClr val="FF0000"/>
              </a:buClr>
              <a:buFont typeface="Wingdings" pitchFamily="2" charset="2"/>
              <a:buChar char="v"/>
              <a:defRPr/>
            </a:pPr>
            <a:endParaRPr lang="fa-IR" sz="2400" dirty="0">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r>
              <a:rPr lang="fa-IR" sz="2800" dirty="0">
                <a:solidFill>
                  <a:schemeClr val="tx1"/>
                </a:solidFill>
                <a:latin typeface="Times New Roman" pitchFamily="18" charset="0"/>
                <a:cs typeface="B Homa" pitchFamily="2" charset="-78"/>
              </a:rPr>
              <a:t>مرکز بهداشت </a:t>
            </a:r>
            <a:r>
              <a:rPr lang="fa-IR" sz="2800" dirty="0" smtClean="0">
                <a:solidFill>
                  <a:schemeClr val="tx1"/>
                </a:solidFill>
                <a:latin typeface="Times New Roman" pitchFamily="18" charset="0"/>
                <a:cs typeface="B Homa" pitchFamily="2" charset="-78"/>
              </a:rPr>
              <a:t>شهرستان</a:t>
            </a: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r>
              <a:rPr lang="fa-IR" sz="2800" dirty="0" smtClean="0">
                <a:solidFill>
                  <a:schemeClr val="tx1"/>
                </a:solidFill>
                <a:latin typeface="Times New Roman" pitchFamily="18" charset="0"/>
                <a:cs typeface="B Homa" pitchFamily="2" charset="-78"/>
              </a:rPr>
              <a:t>معاونت بهداشتی دانشکده/ دانشگاه</a:t>
            </a: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r>
              <a:rPr lang="fa-IR" sz="2800" dirty="0" smtClean="0">
                <a:solidFill>
                  <a:schemeClr val="tx1"/>
                </a:solidFill>
                <a:latin typeface="Times New Roman" pitchFamily="18" charset="0"/>
                <a:cs typeface="B Homa" pitchFamily="2" charset="-78"/>
              </a:rPr>
              <a:t>حوزه معاونت بهداشتی وزارت</a:t>
            </a: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833755" lvl="1" indent="0" algn="just" defTabSz="476250" rtl="1">
              <a:lnSpc>
                <a:spcPct val="90000"/>
              </a:lnSpc>
              <a:buClr>
                <a:srgbClr val="FF0000"/>
              </a:buClr>
              <a:defRPr/>
            </a:pPr>
            <a:endParaRPr lang="ar-SA" sz="2400" dirty="0">
              <a:latin typeface="Times New Roman" pitchFamily="18" charset="0"/>
              <a:cs typeface="B Homa" pitchFamily="2" charset="-78"/>
            </a:endParaRPr>
          </a:p>
          <a:p>
            <a:pPr marL="1206818" lvl="1" indent="-373063" algn="just" defTabSz="476250" rtl="1">
              <a:lnSpc>
                <a:spcPct val="90000"/>
              </a:lnSpc>
              <a:buClr>
                <a:srgbClr val="FF0000"/>
              </a:buClr>
              <a:buFont typeface="Wingdings" pitchFamily="2" charset="2"/>
              <a:buChar char="v"/>
              <a:defRPr/>
            </a:pPr>
            <a:endParaRPr lang="ar-SA" sz="2400" dirty="0" smtClean="0">
              <a:latin typeface="Times New Roman" pitchFamily="18" charset="0"/>
              <a:cs typeface="B Homa" pitchFamily="2" charset="-78"/>
            </a:endParaRPr>
          </a:p>
        </p:txBody>
      </p:sp>
      <p:cxnSp>
        <p:nvCxnSpPr>
          <p:cNvPr id="3" name="Straight Arrow Connector 2"/>
          <p:cNvCxnSpPr/>
          <p:nvPr/>
        </p:nvCxnSpPr>
        <p:spPr>
          <a:xfrm flipH="1">
            <a:off x="4427984" y="2204864"/>
            <a:ext cx="72008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0" y="2564904"/>
            <a:ext cx="72008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551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randombar(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12" dur="500"/>
                                        <p:tgtEl>
                                          <p:spTgt spid="25603">
                                            <p:txEl>
                                              <p:pRg st="1" end="1"/>
                                            </p:txEl>
                                          </p:spTgt>
                                        </p:tgtEl>
                                      </p:cBhvr>
                                    </p:animEffect>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21" dur="500"/>
                                        <p:tgtEl>
                                          <p:spTgt spid="25603">
                                            <p:txEl>
                                              <p:pRg st="2" end="2"/>
                                            </p:txEl>
                                          </p:spTgt>
                                        </p:tgtEl>
                                      </p:cBhvr>
                                    </p:animEffect>
                                  </p:childTnLst>
                                </p:cTn>
                              </p:par>
                              <p:par>
                                <p:cTn id="22" presetID="2" presetClass="entr" presetSubtype="2"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5603">
                                            <p:txEl>
                                              <p:pRg st="4" end="4"/>
                                            </p:txEl>
                                          </p:spTgt>
                                        </p:tgtEl>
                                        <p:attrNameLst>
                                          <p:attrName>style.visibility</p:attrName>
                                        </p:attrNameLst>
                                      </p:cBhvr>
                                      <p:to>
                                        <p:strVal val="visible"/>
                                      </p:to>
                                    </p:set>
                                    <p:animEffect transition="in" filter="randombar(horizontal)">
                                      <p:cBhvr>
                                        <p:cTn id="30" dur="500"/>
                                        <p:tgtEl>
                                          <p:spTgt spid="256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603">
                                            <p:txEl>
                                              <p:pRg st="6" end="6"/>
                                            </p:txEl>
                                          </p:spTgt>
                                        </p:tgtEl>
                                        <p:attrNameLst>
                                          <p:attrName>style.visibility</p:attrName>
                                        </p:attrNameLst>
                                      </p:cBhvr>
                                      <p:to>
                                        <p:strVal val="visible"/>
                                      </p:to>
                                    </p:set>
                                    <p:animEffect transition="in" filter="randombar(horizontal)">
                                      <p:cBhvr>
                                        <p:cTn id="35" dur="500"/>
                                        <p:tgtEl>
                                          <p:spTgt spid="2560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5603">
                                            <p:txEl>
                                              <p:pRg st="8" end="8"/>
                                            </p:txEl>
                                          </p:spTgt>
                                        </p:tgtEl>
                                        <p:attrNameLst>
                                          <p:attrName>style.visibility</p:attrName>
                                        </p:attrNameLst>
                                      </p:cBhvr>
                                      <p:to>
                                        <p:strVal val="visible"/>
                                      </p:to>
                                    </p:set>
                                    <p:animEffect transition="in" filter="randombar(horizontal)">
                                      <p:cBhvr>
                                        <p:cTn id="40"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784" y="2420888"/>
            <a:ext cx="7851648" cy="1728192"/>
          </a:xfrm>
        </p:spPr>
        <p:txBody>
          <a:bodyPr>
            <a:noAutofit/>
          </a:bodyPr>
          <a:lstStyle/>
          <a:p>
            <a:pPr algn="ctr" rtl="1"/>
            <a:r>
              <a:rPr lang="fa-IR" sz="6000" dirty="0" smtClean="0">
                <a:cs typeface="B Homa" pitchFamily="2" charset="-78"/>
              </a:rPr>
              <a:t>مبانی برنامه </a:t>
            </a:r>
            <a:br>
              <a:rPr lang="fa-IR" sz="6000" dirty="0" smtClean="0">
                <a:cs typeface="B Homa" pitchFamily="2" charset="-78"/>
              </a:rPr>
            </a:br>
            <a:r>
              <a:rPr lang="fa-IR" sz="6000" dirty="0" smtClean="0">
                <a:cs typeface="B Homa" pitchFamily="2" charset="-78"/>
              </a:rPr>
              <a:t>نیازسنجی در سطوح محیطی </a:t>
            </a:r>
            <a:endParaRPr lang="en-US" sz="6000" dirty="0">
              <a:cs typeface="B Homa" pitchFamily="2" charset="-78"/>
            </a:endParaRPr>
          </a:p>
        </p:txBody>
      </p:sp>
    </p:spTree>
    <p:extLst>
      <p:ext uri="{BB962C8B-B14F-4D97-AF65-F5344CB8AC3E}">
        <p14:creationId xmlns:p14="http://schemas.microsoft.com/office/powerpoint/2010/main" val="32496942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299501"/>
            <a:ext cx="7772400" cy="1362456"/>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fa-IR" dirty="0" smtClean="0">
                <a:cs typeface="B Homa" pitchFamily="2" charset="-78"/>
              </a:rPr>
              <a:t>ساختار اجرایی برنامه</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766899" y="1916832"/>
            <a:ext cx="7772400" cy="4176464"/>
          </a:xfrm>
        </p:spPr>
        <p:txBody>
          <a:bodyPr>
            <a:normAutofit/>
          </a:bodyPr>
          <a:lstStyle/>
          <a:p>
            <a:pPr marL="833755" lvl="1" indent="0" algn="just" defTabSz="476250" rtl="1">
              <a:lnSpc>
                <a:spcPct val="90000"/>
              </a:lnSpc>
              <a:buClr>
                <a:srgbClr val="FF0000"/>
              </a:buClr>
              <a:defRPr/>
            </a:pPr>
            <a:endParaRPr lang="fa-IR" sz="2400" dirty="0" smtClean="0">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833755" lvl="1" indent="0" algn="just" defTabSz="476250" rtl="1">
              <a:lnSpc>
                <a:spcPct val="90000"/>
              </a:lnSpc>
              <a:buClr>
                <a:srgbClr val="FF0000"/>
              </a:buClr>
              <a:defRPr/>
            </a:pPr>
            <a:endParaRPr lang="ar-SA" sz="2400" dirty="0">
              <a:latin typeface="Times New Roman" pitchFamily="18" charset="0"/>
              <a:cs typeface="B Homa" pitchFamily="2" charset="-78"/>
            </a:endParaRPr>
          </a:p>
          <a:p>
            <a:pPr marL="1206818" lvl="1" indent="-373063" algn="just" defTabSz="476250" rtl="1">
              <a:lnSpc>
                <a:spcPct val="90000"/>
              </a:lnSpc>
              <a:buClr>
                <a:srgbClr val="FF0000"/>
              </a:buClr>
              <a:buFont typeface="Wingdings" pitchFamily="2" charset="2"/>
              <a:buChar char="v"/>
              <a:defRPr/>
            </a:pPr>
            <a:endParaRPr lang="ar-SA" sz="2400" dirty="0" smtClean="0">
              <a:latin typeface="Times New Roman" pitchFamily="18" charset="0"/>
              <a:cs typeface="B Homa" pitchFamily="2" charset="-78"/>
            </a:endParaRPr>
          </a:p>
        </p:txBody>
      </p:sp>
      <p:grpSp>
        <p:nvGrpSpPr>
          <p:cNvPr id="11" name="Group 10"/>
          <p:cNvGrpSpPr/>
          <p:nvPr/>
        </p:nvGrpSpPr>
        <p:grpSpPr>
          <a:xfrm>
            <a:off x="2743013" y="2279211"/>
            <a:ext cx="3687127" cy="3687127"/>
            <a:chOff x="564370" y="-19376"/>
            <a:chExt cx="3687127" cy="3687127"/>
          </a:xfrm>
          <a:solidFill>
            <a:schemeClr val="accent4">
              <a:lumMod val="40000"/>
              <a:lumOff val="60000"/>
            </a:schemeClr>
          </a:solidFill>
        </p:grpSpPr>
        <p:sp>
          <p:nvSpPr>
            <p:cNvPr id="12" name="Pie 11"/>
            <p:cNvSpPr/>
            <p:nvPr/>
          </p:nvSpPr>
          <p:spPr>
            <a:xfrm>
              <a:off x="564370" y="-19376"/>
              <a:ext cx="3687127" cy="3687127"/>
            </a:xfrm>
            <a:prstGeom prst="pie">
              <a:avLst>
                <a:gd name="adj1" fmla="val 9000000"/>
                <a:gd name="adj2" fmla="val 162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ie 4"/>
            <p:cNvSpPr/>
            <p:nvPr/>
          </p:nvSpPr>
          <p:spPr>
            <a:xfrm>
              <a:off x="944103" y="719888"/>
              <a:ext cx="1250989" cy="12290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200" kern="1200" dirty="0" smtClean="0">
                  <a:solidFill>
                    <a:srgbClr val="002060"/>
                  </a:solidFill>
                  <a:cs typeface="B Homa" panose="00000400000000000000" pitchFamily="2" charset="-78"/>
                </a:rPr>
                <a:t>مردم</a:t>
              </a:r>
              <a:endParaRPr lang="en-US" sz="3200" kern="1200" dirty="0">
                <a:solidFill>
                  <a:srgbClr val="002060"/>
                </a:solidFill>
                <a:cs typeface="B Homa" panose="00000400000000000000" pitchFamily="2" charset="-78"/>
              </a:endParaRPr>
            </a:p>
          </p:txBody>
        </p:sp>
      </p:grpSp>
      <p:grpSp>
        <p:nvGrpSpPr>
          <p:cNvPr id="14" name="Group 13"/>
          <p:cNvGrpSpPr/>
          <p:nvPr/>
        </p:nvGrpSpPr>
        <p:grpSpPr>
          <a:xfrm>
            <a:off x="2747514" y="2279212"/>
            <a:ext cx="3687127" cy="3687127"/>
            <a:chOff x="4800283" y="-840306"/>
            <a:chExt cx="3687127" cy="3687127"/>
          </a:xfrm>
          <a:solidFill>
            <a:srgbClr val="FFC000"/>
          </a:solidFill>
        </p:grpSpPr>
        <p:sp>
          <p:nvSpPr>
            <p:cNvPr id="15" name="Pie 14"/>
            <p:cNvSpPr/>
            <p:nvPr/>
          </p:nvSpPr>
          <p:spPr>
            <a:xfrm>
              <a:off x="4800283" y="-840306"/>
              <a:ext cx="3687127" cy="3687127"/>
            </a:xfrm>
            <a:prstGeom prst="pie">
              <a:avLst>
                <a:gd name="adj1" fmla="val 16200000"/>
                <a:gd name="adj2" fmla="val 18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ie 4"/>
            <p:cNvSpPr/>
            <p:nvPr/>
          </p:nvSpPr>
          <p:spPr>
            <a:xfrm>
              <a:off x="6745564" y="-192107"/>
              <a:ext cx="1250989" cy="12290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2800" dirty="0" smtClean="0">
                  <a:solidFill>
                    <a:srgbClr val="C00000"/>
                  </a:solidFill>
                  <a:cs typeface="B Homa" panose="00000400000000000000" pitchFamily="2" charset="-78"/>
                </a:rPr>
                <a:t>مسوولین و </a:t>
              </a:r>
              <a:r>
                <a:rPr lang="fa-IR" sz="2600" dirty="0" smtClean="0">
                  <a:solidFill>
                    <a:srgbClr val="C00000"/>
                  </a:solidFill>
                  <a:cs typeface="B Homa" panose="00000400000000000000" pitchFamily="2" charset="-78"/>
                </a:rPr>
                <a:t>معتمدین</a:t>
              </a:r>
              <a:endParaRPr lang="en-US" sz="2600" kern="1200" dirty="0">
                <a:solidFill>
                  <a:srgbClr val="C00000"/>
                </a:solidFill>
                <a:cs typeface="B Homa" panose="00000400000000000000" pitchFamily="2" charset="-78"/>
              </a:endParaRPr>
            </a:p>
          </p:txBody>
        </p:sp>
      </p:grpSp>
      <p:grpSp>
        <p:nvGrpSpPr>
          <p:cNvPr id="17" name="Group 16"/>
          <p:cNvGrpSpPr/>
          <p:nvPr/>
        </p:nvGrpSpPr>
        <p:grpSpPr>
          <a:xfrm>
            <a:off x="2749184" y="2279213"/>
            <a:ext cx="3687127" cy="3687127"/>
            <a:chOff x="2176205" y="406022"/>
            <a:chExt cx="3687127" cy="3687127"/>
          </a:xfrm>
          <a:solidFill>
            <a:schemeClr val="tx2">
              <a:lumMod val="50000"/>
            </a:schemeClr>
          </a:solidFill>
        </p:grpSpPr>
        <p:sp>
          <p:nvSpPr>
            <p:cNvPr id="18" name="Pie 17"/>
            <p:cNvSpPr/>
            <p:nvPr/>
          </p:nvSpPr>
          <p:spPr>
            <a:xfrm>
              <a:off x="2176205" y="406022"/>
              <a:ext cx="3687127" cy="3687127"/>
            </a:xfrm>
            <a:prstGeom prst="pie">
              <a:avLst>
                <a:gd name="adj1" fmla="val 1800000"/>
                <a:gd name="adj2" fmla="val 90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ie 4"/>
            <p:cNvSpPr/>
            <p:nvPr/>
          </p:nvSpPr>
          <p:spPr>
            <a:xfrm>
              <a:off x="3185775" y="2732424"/>
              <a:ext cx="1667986" cy="11412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fa-IR" sz="3200" kern="1200" dirty="0" smtClean="0">
                  <a:cs typeface="B Homa" panose="00000400000000000000" pitchFamily="2" charset="-78"/>
                </a:rPr>
                <a:t>تیم سلامت</a:t>
              </a:r>
              <a:endParaRPr lang="en-US" sz="3200" kern="1200" dirty="0">
                <a:cs typeface="B Homa" panose="00000400000000000000" pitchFamily="2" charset="-78"/>
              </a:endParaRPr>
            </a:p>
          </p:txBody>
        </p:sp>
      </p:grpSp>
    </p:spTree>
    <p:extLst>
      <p:ext uri="{BB962C8B-B14F-4D97-AF65-F5344CB8AC3E}">
        <p14:creationId xmlns:p14="http://schemas.microsoft.com/office/powerpoint/2010/main" val="1118151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400" fill="hold"/>
                                        <p:tgtEl>
                                          <p:spTgt spid="14"/>
                                        </p:tgtEl>
                                        <p:attrNameLst>
                                          <p:attrName>ppt_x</p:attrName>
                                        </p:attrNameLst>
                                      </p:cBhvr>
                                      <p:tavLst>
                                        <p:tav tm="0">
                                          <p:val>
                                            <p:strVal val="1+#ppt_w/2"/>
                                          </p:val>
                                        </p:tav>
                                        <p:tav tm="100000">
                                          <p:val>
                                            <p:strVal val="#ppt_x"/>
                                          </p:val>
                                        </p:tav>
                                      </p:tavLst>
                                    </p:anim>
                                    <p:anim calcmode="lin" valueType="num">
                                      <p:cBhvr additive="base">
                                        <p:cTn id="12" dur="14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1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400" fill="hold"/>
                                        <p:tgtEl>
                                          <p:spTgt spid="11"/>
                                        </p:tgtEl>
                                        <p:attrNameLst>
                                          <p:attrName>ppt_x</p:attrName>
                                        </p:attrNameLst>
                                      </p:cBhvr>
                                      <p:tavLst>
                                        <p:tav tm="0">
                                          <p:val>
                                            <p:strVal val="0-#ppt_w/2"/>
                                          </p:val>
                                        </p:tav>
                                        <p:tav tm="100000">
                                          <p:val>
                                            <p:strVal val="#ppt_x"/>
                                          </p:val>
                                        </p:tav>
                                      </p:tavLst>
                                    </p:anim>
                                    <p:anim calcmode="lin" valueType="num">
                                      <p:cBhvr additive="base">
                                        <p:cTn id="16" dur="1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a:off x="1219200" y="2133600"/>
            <a:ext cx="6553200" cy="3810000"/>
          </a:xfrm>
          <a:prstGeom prst="star8">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smtClean="0">
                <a:solidFill>
                  <a:schemeClr val="accent2">
                    <a:lumMod val="50000"/>
                  </a:schemeClr>
                </a:solidFill>
                <a:cs typeface="B Homa" pitchFamily="2" charset="-78"/>
              </a:rPr>
              <a:t>بازی مثلث ها</a:t>
            </a:r>
            <a:endParaRPr lang="en-US" sz="4800" dirty="0">
              <a:solidFill>
                <a:schemeClr val="accent2">
                  <a:lumMod val="50000"/>
                </a:schemeClr>
              </a:solidFill>
              <a:cs typeface="B Homa" pitchFamily="2" charset="-78"/>
            </a:endParaRPr>
          </a:p>
        </p:txBody>
      </p:sp>
    </p:spTree>
    <p:extLst>
      <p:ext uri="{BB962C8B-B14F-4D97-AF65-F5344CB8AC3E}">
        <p14:creationId xmlns:p14="http://schemas.microsoft.com/office/powerpoint/2010/main" val="4246313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299501"/>
            <a:ext cx="7772400" cy="984539"/>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fa-IR" dirty="0" smtClean="0">
                <a:cs typeface="B Homa" pitchFamily="2" charset="-78"/>
              </a:rPr>
              <a:t>شرح وظایف </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539552" y="1484784"/>
            <a:ext cx="8280919" cy="4608512"/>
          </a:xfrm>
        </p:spPr>
        <p:txBody>
          <a:bodyPr>
            <a:normAutofit/>
          </a:bodyPr>
          <a:lstStyle/>
          <a:p>
            <a:pPr marL="55563" lvl="1" indent="0" algn="just" defTabSz="476250" rtl="1">
              <a:lnSpc>
                <a:spcPct val="90000"/>
              </a:lnSpc>
              <a:buClr>
                <a:srgbClr val="FF0000"/>
              </a:buClr>
              <a:defRPr/>
            </a:pPr>
            <a:r>
              <a:rPr lang="fa-IR" sz="2400" dirty="0" smtClean="0">
                <a:latin typeface="Times New Roman" pitchFamily="18" charset="0"/>
                <a:cs typeface="B Homa" pitchFamily="2" charset="-78"/>
              </a:rPr>
              <a:t>1- </a:t>
            </a:r>
            <a:r>
              <a:rPr lang="fa-IR" sz="2800" dirty="0" smtClean="0">
                <a:latin typeface="Times New Roman" pitchFamily="18" charset="0"/>
                <a:cs typeface="B Homa" pitchFamily="2" charset="-78"/>
              </a:rPr>
              <a:t>تشکیل تیم نیازسنجی سلامت</a:t>
            </a:r>
          </a:p>
          <a:p>
            <a:pPr marL="858838" lvl="2" indent="-395288" algn="just" defTabSz="476250" rtl="1">
              <a:lnSpc>
                <a:spcPct val="90000"/>
              </a:lnSpc>
              <a:buClr>
                <a:srgbClr val="FF0000"/>
              </a:buClr>
              <a:buFont typeface="Wingdings" pitchFamily="2" charset="2"/>
              <a:buChar char="v"/>
              <a:defRPr/>
            </a:pPr>
            <a:r>
              <a:rPr lang="fa-IR" sz="2400" dirty="0" smtClean="0">
                <a:solidFill>
                  <a:srgbClr val="FFC000"/>
                </a:solidFill>
                <a:latin typeface="Times New Roman" pitchFamily="18" charset="0"/>
                <a:cs typeface="B Homa" pitchFamily="2" charset="-78"/>
              </a:rPr>
              <a:t>در روستا: </a:t>
            </a:r>
          </a:p>
          <a:p>
            <a:pPr marL="1133158" lvl="4" indent="-395288" algn="just" defTabSz="476250" rtl="1">
              <a:lnSpc>
                <a:spcPct val="90000"/>
              </a:lnSpc>
              <a:buClr>
                <a:srgbClr val="FF0000"/>
              </a:buClr>
              <a:buFont typeface="Wingdings" panose="05000000000000000000" pitchFamily="2" charset="2"/>
              <a:buChar char="ü"/>
              <a:defRPr/>
            </a:pPr>
            <a:r>
              <a:rPr lang="fa-IR" sz="2000" dirty="0" smtClean="0">
                <a:latin typeface="Times New Roman" pitchFamily="18" charset="0"/>
                <a:cs typeface="B Homa" pitchFamily="2" charset="-78"/>
              </a:rPr>
              <a:t>تیم سلامت: پزشک، </a:t>
            </a:r>
            <a:r>
              <a:rPr lang="fa-IR" sz="2000" dirty="0">
                <a:latin typeface="Times New Roman" pitchFamily="18" charset="0"/>
                <a:cs typeface="B Homa" pitchFamily="2" charset="-78"/>
              </a:rPr>
              <a:t>کاردان و بهورز </a:t>
            </a:r>
            <a:endParaRPr lang="fa-IR" sz="2000" dirty="0" smtClean="0">
              <a:latin typeface="Times New Roman" pitchFamily="18" charset="0"/>
              <a:cs typeface="B Homa" pitchFamily="2" charset="-78"/>
            </a:endParaRPr>
          </a:p>
          <a:p>
            <a:pPr marL="1133158" lvl="4" indent="-395288" algn="just" defTabSz="476250" rtl="1">
              <a:lnSpc>
                <a:spcPct val="90000"/>
              </a:lnSpc>
              <a:buClr>
                <a:srgbClr val="FF0000"/>
              </a:buClr>
              <a:buFont typeface="Wingdings" panose="05000000000000000000" pitchFamily="2" charset="2"/>
              <a:buChar char="ü"/>
              <a:defRPr/>
            </a:pPr>
            <a:r>
              <a:rPr lang="fa-IR" sz="2000" dirty="0" smtClean="0">
                <a:latin typeface="Times New Roman" pitchFamily="18" charset="0"/>
                <a:cs typeface="B Homa" pitchFamily="2" charset="-78"/>
              </a:rPr>
              <a:t>معتمدین و مسوولین: دهیار، رییس شورای اسلامی، روحانی، مدیر مدرسه و .....</a:t>
            </a:r>
          </a:p>
          <a:p>
            <a:pPr marL="1133158" lvl="4" indent="-395288" algn="just" defTabSz="476250" rtl="1">
              <a:lnSpc>
                <a:spcPct val="90000"/>
              </a:lnSpc>
              <a:buClr>
                <a:srgbClr val="FF0000"/>
              </a:buClr>
              <a:buFont typeface="Wingdings" panose="05000000000000000000" pitchFamily="2" charset="2"/>
              <a:buChar char="ü"/>
              <a:defRPr/>
            </a:pPr>
            <a:r>
              <a:rPr lang="fa-IR" sz="2000" dirty="0" smtClean="0">
                <a:latin typeface="Times New Roman" pitchFamily="18" charset="0"/>
                <a:cs typeface="B Homa" pitchFamily="2" charset="-78"/>
              </a:rPr>
              <a:t>مردم: 3 تا 5 خوشه (رابطین، سفیران سلامت و سرخوشه)</a:t>
            </a:r>
          </a:p>
          <a:p>
            <a:pPr marL="858838" lvl="2" indent="-395288" algn="just" defTabSz="476250" rtl="1">
              <a:lnSpc>
                <a:spcPct val="90000"/>
              </a:lnSpc>
              <a:buClr>
                <a:srgbClr val="FF0000"/>
              </a:buClr>
              <a:buFont typeface="Wingdings" pitchFamily="2" charset="2"/>
              <a:buChar char="v"/>
              <a:defRPr/>
            </a:pPr>
            <a:r>
              <a:rPr lang="fa-IR" sz="2400" dirty="0" smtClean="0">
                <a:solidFill>
                  <a:srgbClr val="FFC000"/>
                </a:solidFill>
                <a:latin typeface="Times New Roman" pitchFamily="18" charset="0"/>
                <a:cs typeface="B Homa" pitchFamily="2" charset="-78"/>
              </a:rPr>
              <a:t>در شهر:</a:t>
            </a:r>
          </a:p>
          <a:p>
            <a:pPr marL="858838" lvl="3" indent="-395288" algn="just" defTabSz="476250" rtl="1">
              <a:lnSpc>
                <a:spcPct val="90000"/>
              </a:lnSpc>
              <a:buClr>
                <a:srgbClr val="FF0000"/>
              </a:buClr>
              <a:buFont typeface="Wingdings" panose="05000000000000000000" pitchFamily="2" charset="2"/>
              <a:buChar char="ü"/>
              <a:defRPr/>
            </a:pPr>
            <a:r>
              <a:rPr lang="fa-IR" sz="2000" dirty="0">
                <a:latin typeface="Times New Roman" pitchFamily="18" charset="0"/>
                <a:cs typeface="B Homa" pitchFamily="2" charset="-78"/>
              </a:rPr>
              <a:t>تیم سلامت: پزشک، </a:t>
            </a:r>
            <a:r>
              <a:rPr lang="fa-IR" sz="2000" dirty="0" smtClean="0">
                <a:latin typeface="Times New Roman" pitchFamily="18" charset="0"/>
                <a:cs typeface="B Homa" pitchFamily="2" charset="-78"/>
              </a:rPr>
              <a:t>کارشناس/کاردان </a:t>
            </a:r>
            <a:r>
              <a:rPr lang="fa-IR" sz="2000" dirty="0">
                <a:latin typeface="Times New Roman" pitchFamily="18" charset="0"/>
                <a:cs typeface="B Homa" pitchFamily="2" charset="-78"/>
              </a:rPr>
              <a:t>و یکی از مراقبین سلامت هر </a:t>
            </a:r>
            <a:r>
              <a:rPr lang="fa-IR" sz="2000" dirty="0" smtClean="0">
                <a:latin typeface="Times New Roman" pitchFamily="18" charset="0"/>
                <a:cs typeface="B Homa" pitchFamily="2" charset="-78"/>
              </a:rPr>
              <a:t>پایگاه</a:t>
            </a:r>
            <a:endParaRPr lang="fa-IR" sz="2000" dirty="0">
              <a:latin typeface="Times New Roman" pitchFamily="18" charset="0"/>
              <a:cs typeface="B Homa" pitchFamily="2" charset="-78"/>
            </a:endParaRPr>
          </a:p>
          <a:p>
            <a:pPr marL="858838" lvl="3" indent="-395288" algn="just" defTabSz="476250" rtl="1">
              <a:lnSpc>
                <a:spcPct val="90000"/>
              </a:lnSpc>
              <a:buClr>
                <a:srgbClr val="FF0000"/>
              </a:buClr>
              <a:buFont typeface="Wingdings" panose="05000000000000000000" pitchFamily="2" charset="2"/>
              <a:buChar char="ü"/>
              <a:defRPr/>
            </a:pPr>
            <a:r>
              <a:rPr lang="fa-IR" sz="2000" dirty="0">
                <a:latin typeface="Times New Roman" pitchFamily="18" charset="0"/>
                <a:cs typeface="B Homa" pitchFamily="2" charset="-78"/>
              </a:rPr>
              <a:t>معتمدین و مسوولین: </a:t>
            </a:r>
            <a:r>
              <a:rPr lang="fa-IR" sz="2000" dirty="0" smtClean="0">
                <a:latin typeface="Times New Roman" pitchFamily="18" charset="0"/>
                <a:cs typeface="B Homa" pitchFamily="2" charset="-78"/>
              </a:rPr>
              <a:t>شورایاری محلات، شهردار منطقه، روحانی، مدیر مدرسه، بسیج، کلانتری، خیرین و .....</a:t>
            </a:r>
            <a:endParaRPr lang="fa-IR" sz="2000" dirty="0">
              <a:latin typeface="Times New Roman" pitchFamily="18" charset="0"/>
              <a:cs typeface="B Homa" pitchFamily="2" charset="-78"/>
            </a:endParaRPr>
          </a:p>
          <a:p>
            <a:pPr marL="858838" lvl="3" indent="-395288" algn="just" defTabSz="476250" rtl="1">
              <a:lnSpc>
                <a:spcPct val="90000"/>
              </a:lnSpc>
              <a:buClr>
                <a:srgbClr val="FF0000"/>
              </a:buClr>
              <a:buFont typeface="Wingdings" panose="05000000000000000000" pitchFamily="2" charset="2"/>
              <a:buChar char="ü"/>
              <a:defRPr/>
            </a:pPr>
            <a:r>
              <a:rPr lang="fa-IR" sz="2000" dirty="0">
                <a:latin typeface="Times New Roman" pitchFamily="18" charset="0"/>
                <a:cs typeface="B Homa" pitchFamily="2" charset="-78"/>
              </a:rPr>
              <a:t>مردم: 3 تا 5 خوشه </a:t>
            </a:r>
            <a:r>
              <a:rPr lang="fa-IR" sz="2000" dirty="0" smtClean="0">
                <a:latin typeface="Times New Roman" pitchFamily="18" charset="0"/>
                <a:cs typeface="B Homa" pitchFamily="2" charset="-78"/>
              </a:rPr>
              <a:t>(مراقبین سلامت، رابطین</a:t>
            </a:r>
            <a:r>
              <a:rPr lang="fa-IR" sz="2000" dirty="0">
                <a:latin typeface="Times New Roman" pitchFamily="18" charset="0"/>
                <a:cs typeface="B Homa" pitchFamily="2" charset="-78"/>
              </a:rPr>
              <a:t>، سفیران </a:t>
            </a:r>
            <a:r>
              <a:rPr lang="fa-IR" sz="2000" dirty="0" smtClean="0">
                <a:latin typeface="Times New Roman" pitchFamily="18" charset="0"/>
                <a:cs typeface="B Homa" pitchFamily="2" charset="-78"/>
              </a:rPr>
              <a:t>سلامت، رابطین محلات و سمن ها)</a:t>
            </a:r>
          </a:p>
          <a:p>
            <a:pPr marL="0" lvl="1" indent="0" algn="just" defTabSz="476250" rtl="1">
              <a:lnSpc>
                <a:spcPct val="90000"/>
              </a:lnSpc>
              <a:buClr>
                <a:srgbClr val="FF0000"/>
              </a:buClr>
              <a:defRPr/>
            </a:pPr>
            <a:r>
              <a:rPr lang="fa-IR" sz="2800" dirty="0" smtClean="0">
                <a:latin typeface="Times New Roman" pitchFamily="18" charset="0"/>
                <a:cs typeface="B Homa" pitchFamily="2" charset="-78"/>
              </a:rPr>
              <a:t>2- برگزاری جلسات توجیهی- آموزشی</a:t>
            </a:r>
          </a:p>
          <a:p>
            <a:pPr marL="1206818" lvl="1" indent="-373063" algn="just" defTabSz="476250" rtl="1">
              <a:lnSpc>
                <a:spcPct val="90000"/>
              </a:lnSpc>
              <a:buClr>
                <a:srgbClr val="FF0000"/>
              </a:buClr>
              <a:buFont typeface="Wingdings" pitchFamily="2" charset="2"/>
              <a:buChar char="v"/>
              <a:defRPr/>
            </a:pPr>
            <a:endParaRPr lang="fa-IR" sz="2400" dirty="0" smtClean="0">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833755" lvl="1" indent="0" algn="just" defTabSz="476250" rtl="1">
              <a:lnSpc>
                <a:spcPct val="90000"/>
              </a:lnSpc>
              <a:buClr>
                <a:srgbClr val="FF0000"/>
              </a:buClr>
              <a:defRPr/>
            </a:pPr>
            <a:endParaRPr lang="ar-SA" sz="2400" dirty="0">
              <a:latin typeface="Times New Roman" pitchFamily="18" charset="0"/>
              <a:cs typeface="B Homa" pitchFamily="2" charset="-78"/>
            </a:endParaRPr>
          </a:p>
          <a:p>
            <a:pPr marL="1206818" lvl="1" indent="-373063" algn="just" defTabSz="476250" rtl="1">
              <a:lnSpc>
                <a:spcPct val="90000"/>
              </a:lnSpc>
              <a:buClr>
                <a:srgbClr val="FF0000"/>
              </a:buClr>
              <a:buFont typeface="Wingdings" pitchFamily="2" charset="2"/>
              <a:buChar char="v"/>
              <a:defRPr/>
            </a:pPr>
            <a:endParaRPr lang="ar-SA" sz="2400" dirty="0" smtClean="0">
              <a:latin typeface="Times New Roman" pitchFamily="18" charset="0"/>
              <a:cs typeface="B Homa" pitchFamily="2" charset="-78"/>
            </a:endParaRPr>
          </a:p>
        </p:txBody>
      </p:sp>
    </p:spTree>
    <p:extLst>
      <p:ext uri="{BB962C8B-B14F-4D97-AF65-F5344CB8AC3E}">
        <p14:creationId xmlns:p14="http://schemas.microsoft.com/office/powerpoint/2010/main" val="9707232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ircle(in)">
                                      <p:cBhvr>
                                        <p:cTn id="7" dur="2000"/>
                                        <p:tgtEl>
                                          <p:spTgt spid="2560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circle(in)">
                                      <p:cBhvr>
                                        <p:cTn id="10" dur="2000"/>
                                        <p:tgtEl>
                                          <p:spTgt spid="2560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circle(in)">
                                      <p:cBhvr>
                                        <p:cTn id="13" dur="2000"/>
                                        <p:tgtEl>
                                          <p:spTgt spid="2560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circle(in)">
                                      <p:cBhvr>
                                        <p:cTn id="16" dur="2000"/>
                                        <p:tgtEl>
                                          <p:spTgt spid="2560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Effect transition="in" filter="circle(in)">
                                      <p:cBhvr>
                                        <p:cTn id="19" dur="2000"/>
                                        <p:tgtEl>
                                          <p:spTgt spid="2560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circle(in)">
                                      <p:cBhvr>
                                        <p:cTn id="24" dur="2000"/>
                                        <p:tgtEl>
                                          <p:spTgt spid="25603">
                                            <p:txEl>
                                              <p:pRg st="5" end="5"/>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animEffect transition="in" filter="circle(in)">
                                      <p:cBhvr>
                                        <p:cTn id="27" dur="2000"/>
                                        <p:tgtEl>
                                          <p:spTgt spid="25603">
                                            <p:txEl>
                                              <p:pRg st="6" end="6"/>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5603">
                                            <p:txEl>
                                              <p:pRg st="7" end="7"/>
                                            </p:txEl>
                                          </p:spTgt>
                                        </p:tgtEl>
                                        <p:attrNameLst>
                                          <p:attrName>style.visibility</p:attrName>
                                        </p:attrNameLst>
                                      </p:cBhvr>
                                      <p:to>
                                        <p:strVal val="visible"/>
                                      </p:to>
                                    </p:set>
                                    <p:animEffect transition="in" filter="circle(in)">
                                      <p:cBhvr>
                                        <p:cTn id="30" dur="2000"/>
                                        <p:tgtEl>
                                          <p:spTgt spid="25603">
                                            <p:txEl>
                                              <p:pRg st="7" end="7"/>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5603">
                                            <p:txEl>
                                              <p:pRg st="8" end="8"/>
                                            </p:txEl>
                                          </p:spTgt>
                                        </p:tgtEl>
                                        <p:attrNameLst>
                                          <p:attrName>style.visibility</p:attrName>
                                        </p:attrNameLst>
                                      </p:cBhvr>
                                      <p:to>
                                        <p:strVal val="visible"/>
                                      </p:to>
                                    </p:set>
                                    <p:animEffect transition="in" filter="circle(in)">
                                      <p:cBhvr>
                                        <p:cTn id="33" dur="2000"/>
                                        <p:tgtEl>
                                          <p:spTgt spid="2560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5603">
                                            <p:txEl>
                                              <p:pRg st="9" end="9"/>
                                            </p:txEl>
                                          </p:spTgt>
                                        </p:tgtEl>
                                        <p:attrNameLst>
                                          <p:attrName>style.visibility</p:attrName>
                                        </p:attrNameLst>
                                      </p:cBhvr>
                                      <p:to>
                                        <p:strVal val="visible"/>
                                      </p:to>
                                    </p:set>
                                    <p:animEffect transition="in" filter="circle(in)">
                                      <p:cBhvr>
                                        <p:cTn id="38" dur="20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299501"/>
            <a:ext cx="7772400" cy="984539"/>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fa-IR" dirty="0" smtClean="0">
                <a:cs typeface="B Homa" pitchFamily="2" charset="-78"/>
              </a:rPr>
              <a:t>شرح وظایف</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766899" y="1484784"/>
            <a:ext cx="7772400" cy="4608512"/>
          </a:xfrm>
        </p:spPr>
        <p:txBody>
          <a:bodyPr>
            <a:normAutofit lnSpcReduction="10000"/>
          </a:bodyPr>
          <a:lstStyle/>
          <a:p>
            <a:pPr marL="0" lvl="1" indent="0" algn="just" defTabSz="476250" rtl="1">
              <a:lnSpc>
                <a:spcPct val="90000"/>
              </a:lnSpc>
              <a:buClr>
                <a:srgbClr val="FF0000"/>
              </a:buClr>
              <a:defRPr/>
            </a:pPr>
            <a:r>
              <a:rPr lang="fa-IR" sz="2800" dirty="0" smtClean="0">
                <a:latin typeface="Times New Roman" pitchFamily="18" charset="0"/>
                <a:cs typeface="B Homa" pitchFamily="2" charset="-78"/>
              </a:rPr>
              <a:t>3- تعیین نیازهای سلامت به تفکیک:</a:t>
            </a:r>
          </a:p>
          <a:p>
            <a:pPr marL="746125" lvl="2" indent="-225425" algn="just" defTabSz="476250" rtl="1">
              <a:lnSpc>
                <a:spcPct val="90000"/>
              </a:lnSpc>
              <a:buClr>
                <a:srgbClr val="FF0000"/>
              </a:buClr>
              <a:buFont typeface="Wingdings" pitchFamily="2" charset="2"/>
              <a:buChar char="v"/>
              <a:defRPr/>
            </a:pPr>
            <a:r>
              <a:rPr lang="fa-IR" sz="2000" dirty="0" smtClean="0">
                <a:latin typeface="Times New Roman" pitchFamily="18" charset="0"/>
                <a:cs typeface="B Homa" pitchFamily="2" charset="-78"/>
              </a:rPr>
              <a:t> </a:t>
            </a:r>
            <a:r>
              <a:rPr lang="fa-IR" sz="2400" dirty="0">
                <a:latin typeface="Times New Roman" pitchFamily="18" charset="0"/>
                <a:cs typeface="B Homa" pitchFamily="2" charset="-78"/>
              </a:rPr>
              <a:t>تیم </a:t>
            </a:r>
            <a:r>
              <a:rPr lang="fa-IR" sz="2400" dirty="0" smtClean="0">
                <a:latin typeface="Times New Roman" pitchFamily="18" charset="0"/>
                <a:cs typeface="B Homa" pitchFamily="2" charset="-78"/>
              </a:rPr>
              <a:t>سلامت با همکاری مرکز بهداشت شهرستان</a:t>
            </a:r>
          </a:p>
          <a:p>
            <a:pPr marL="746125" lvl="2" indent="-225425" algn="just" defTabSz="476250" rtl="1">
              <a:lnSpc>
                <a:spcPct val="90000"/>
              </a:lnSpc>
              <a:buClr>
                <a:srgbClr val="FF0000"/>
              </a:buClr>
              <a:buFont typeface="Wingdings" pitchFamily="2" charset="2"/>
              <a:buChar char="v"/>
              <a:defRPr/>
            </a:pPr>
            <a:r>
              <a:rPr lang="fa-IR" sz="2200" dirty="0" smtClean="0">
                <a:latin typeface="Times New Roman" pitchFamily="18" charset="0"/>
                <a:cs typeface="B Homa" pitchFamily="2" charset="-78"/>
              </a:rPr>
              <a:t> </a:t>
            </a:r>
            <a:r>
              <a:rPr lang="fa-IR" sz="2400" dirty="0" smtClean="0">
                <a:latin typeface="Times New Roman" pitchFamily="18" charset="0"/>
                <a:cs typeface="B Homa" pitchFamily="2" charset="-78"/>
              </a:rPr>
              <a:t>مسوولین </a:t>
            </a:r>
            <a:r>
              <a:rPr lang="fa-IR" sz="2400" dirty="0">
                <a:latin typeface="Times New Roman" pitchFamily="18" charset="0"/>
                <a:cs typeface="B Homa" pitchFamily="2" charset="-78"/>
              </a:rPr>
              <a:t>و </a:t>
            </a:r>
            <a:r>
              <a:rPr lang="fa-IR" sz="2400" dirty="0" smtClean="0">
                <a:latin typeface="Times New Roman" pitchFamily="18" charset="0"/>
                <a:cs typeface="B Homa" pitchFamily="2" charset="-78"/>
              </a:rPr>
              <a:t>معتمدین</a:t>
            </a:r>
          </a:p>
          <a:p>
            <a:pPr marL="746125" lvl="2" indent="-225425" algn="just" defTabSz="476250" rtl="1">
              <a:lnSpc>
                <a:spcPct val="90000"/>
              </a:lnSpc>
              <a:buClr>
                <a:srgbClr val="FF0000"/>
              </a:buClr>
              <a:buFont typeface="Wingdings" pitchFamily="2" charset="2"/>
              <a:buChar char="v"/>
              <a:defRPr/>
            </a:pPr>
            <a:r>
              <a:rPr lang="fa-IR" sz="2200" dirty="0" smtClean="0">
                <a:latin typeface="Times New Roman" pitchFamily="18" charset="0"/>
                <a:cs typeface="B Homa" pitchFamily="2" charset="-78"/>
              </a:rPr>
              <a:t> </a:t>
            </a:r>
            <a:r>
              <a:rPr lang="fa-IR" sz="2400" dirty="0" smtClean="0">
                <a:latin typeface="Times New Roman" pitchFamily="18" charset="0"/>
                <a:cs typeface="B Homa" pitchFamily="2" charset="-78"/>
              </a:rPr>
              <a:t>مردم</a:t>
            </a:r>
          </a:p>
          <a:p>
            <a:pPr marL="1195388" lvl="3" indent="-280988" algn="just" defTabSz="476250" rtl="1">
              <a:lnSpc>
                <a:spcPct val="90000"/>
              </a:lnSpc>
              <a:buClr>
                <a:srgbClr val="FF0000"/>
              </a:buClr>
              <a:buFont typeface="Wingdings" panose="05000000000000000000" pitchFamily="2" charset="2"/>
              <a:buChar char="ü"/>
              <a:defRPr/>
            </a:pPr>
            <a:r>
              <a:rPr lang="fa-IR" sz="2200" dirty="0" smtClean="0">
                <a:latin typeface="Times New Roman" pitchFamily="18" charset="0"/>
                <a:cs typeface="B Homa" pitchFamily="2" charset="-78"/>
              </a:rPr>
              <a:t>روستا: زیر 1000 نفر، 50-40 و بالای 1000نفر، 70- 50</a:t>
            </a:r>
          </a:p>
          <a:p>
            <a:pPr marL="1195388" lvl="3" indent="-280988" algn="just" defTabSz="476250" rtl="1">
              <a:lnSpc>
                <a:spcPct val="90000"/>
              </a:lnSpc>
              <a:buClr>
                <a:srgbClr val="FF0000"/>
              </a:buClr>
              <a:buFont typeface="Wingdings" panose="05000000000000000000" pitchFamily="2" charset="2"/>
              <a:buChar char="ü"/>
              <a:defRPr/>
            </a:pPr>
            <a:r>
              <a:rPr lang="fa-IR" sz="2200" dirty="0" smtClean="0">
                <a:latin typeface="Times New Roman" pitchFamily="18" charset="0"/>
                <a:cs typeface="B Homa" pitchFamily="2" charset="-78"/>
              </a:rPr>
              <a:t>شهر: زیر 20 هزار نفر، 100، 20 تا 40 هزار، 150 و بالای 40 هزار نفر 200</a:t>
            </a:r>
          </a:p>
          <a:p>
            <a:pPr marL="1382395" lvl="3" indent="0" algn="just" defTabSz="476250" rtl="1">
              <a:lnSpc>
                <a:spcPct val="90000"/>
              </a:lnSpc>
              <a:buClr>
                <a:srgbClr val="FF0000"/>
              </a:buClr>
              <a:defRPr/>
            </a:pPr>
            <a:endParaRPr lang="fa-IR" sz="600" dirty="0" smtClean="0">
              <a:latin typeface="Times New Roman" pitchFamily="18" charset="0"/>
              <a:cs typeface="B Homa" pitchFamily="2" charset="-78"/>
            </a:endParaRPr>
          </a:p>
          <a:p>
            <a:pPr marL="55563" lvl="1" indent="0" algn="just" defTabSz="476250" rtl="1">
              <a:lnSpc>
                <a:spcPct val="90000"/>
              </a:lnSpc>
              <a:buClr>
                <a:srgbClr val="FF0000"/>
              </a:buClr>
              <a:defRPr/>
            </a:pPr>
            <a:r>
              <a:rPr lang="fa-IR" sz="2400" dirty="0" smtClean="0">
                <a:latin typeface="Times New Roman" pitchFamily="18" charset="0"/>
                <a:cs typeface="B Homa" pitchFamily="2" charset="-78"/>
              </a:rPr>
              <a:t>4- </a:t>
            </a:r>
            <a:r>
              <a:rPr lang="fa-IR" sz="2800" dirty="0" smtClean="0">
                <a:latin typeface="Times New Roman" pitchFamily="18" charset="0"/>
                <a:cs typeface="B Homa" pitchFamily="2" charset="-78"/>
              </a:rPr>
              <a:t>هماهنگی فهرست نیازها</a:t>
            </a:r>
          </a:p>
          <a:p>
            <a:pPr marL="55563" lvl="1" indent="0" algn="just" defTabSz="476250" rtl="1">
              <a:lnSpc>
                <a:spcPct val="90000"/>
              </a:lnSpc>
              <a:buClr>
                <a:srgbClr val="FF0000"/>
              </a:buClr>
              <a:defRPr/>
            </a:pPr>
            <a:r>
              <a:rPr lang="fa-IR" sz="2800" dirty="0" smtClean="0">
                <a:latin typeface="Times New Roman" pitchFamily="18" charset="0"/>
                <a:cs typeface="B Homa" pitchFamily="2" charset="-78"/>
              </a:rPr>
              <a:t>5- اولویت بندی</a:t>
            </a:r>
          </a:p>
          <a:p>
            <a:pPr marL="55563" lvl="1" indent="0" algn="just" defTabSz="476250" rtl="1">
              <a:lnSpc>
                <a:spcPct val="90000"/>
              </a:lnSpc>
              <a:buClr>
                <a:srgbClr val="FF0000"/>
              </a:buClr>
              <a:defRPr/>
            </a:pPr>
            <a:r>
              <a:rPr lang="fa-IR" sz="2800" dirty="0" smtClean="0">
                <a:latin typeface="Times New Roman" pitchFamily="18" charset="0"/>
                <a:cs typeface="B Homa" pitchFamily="2" charset="-78"/>
              </a:rPr>
              <a:t>6- ارسال فهرست نیازها به مرکز بهداشت شهرستان </a:t>
            </a:r>
          </a:p>
          <a:p>
            <a:pPr marL="576263" lvl="1" indent="-576263" algn="just" defTabSz="476250" rtl="1">
              <a:lnSpc>
                <a:spcPct val="90000"/>
              </a:lnSpc>
              <a:buClr>
                <a:srgbClr val="FF0000"/>
              </a:buClr>
              <a:defRPr/>
            </a:pPr>
            <a:r>
              <a:rPr lang="fa-IR" sz="2800" dirty="0" smtClean="0">
                <a:latin typeface="Times New Roman" pitchFamily="18" charset="0"/>
                <a:cs typeface="B Homa" pitchFamily="2" charset="-78"/>
              </a:rPr>
              <a:t>7- تحلیل نیازها و طراحی مداخلات برای نیازهای تایید شده زیر نظر شهرستان       </a:t>
            </a:r>
          </a:p>
          <a:p>
            <a:pPr marL="1206818" lvl="1" indent="-373063" algn="just" defTabSz="476250" rtl="1">
              <a:lnSpc>
                <a:spcPct val="90000"/>
              </a:lnSpc>
              <a:buClr>
                <a:srgbClr val="FF0000"/>
              </a:buClr>
              <a:buFont typeface="Wingdings" pitchFamily="2" charset="2"/>
              <a:buChar char="v"/>
              <a:defRPr/>
            </a:pPr>
            <a:endParaRPr lang="fa-IR" sz="2400" dirty="0" smtClean="0">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833755" lvl="1" indent="0" algn="just" defTabSz="476250" rtl="1">
              <a:lnSpc>
                <a:spcPct val="90000"/>
              </a:lnSpc>
              <a:buClr>
                <a:srgbClr val="FF0000"/>
              </a:buClr>
              <a:defRPr/>
            </a:pPr>
            <a:endParaRPr lang="ar-SA" sz="2400" dirty="0">
              <a:latin typeface="Times New Roman" pitchFamily="18" charset="0"/>
              <a:cs typeface="B Homa" pitchFamily="2" charset="-78"/>
            </a:endParaRPr>
          </a:p>
          <a:p>
            <a:pPr marL="1206818" lvl="1" indent="-373063" algn="just" defTabSz="476250" rtl="1">
              <a:lnSpc>
                <a:spcPct val="90000"/>
              </a:lnSpc>
              <a:buClr>
                <a:srgbClr val="FF0000"/>
              </a:buClr>
              <a:buFont typeface="Wingdings" pitchFamily="2" charset="2"/>
              <a:buChar char="v"/>
              <a:defRPr/>
            </a:pPr>
            <a:endParaRPr lang="ar-SA" sz="2400" dirty="0" smtClean="0">
              <a:latin typeface="Times New Roman" pitchFamily="18" charset="0"/>
              <a:cs typeface="B Homa" pitchFamily="2" charset="-78"/>
            </a:endParaRPr>
          </a:p>
        </p:txBody>
      </p:sp>
    </p:spTree>
    <p:extLst>
      <p:ext uri="{BB962C8B-B14F-4D97-AF65-F5344CB8AC3E}">
        <p14:creationId xmlns:p14="http://schemas.microsoft.com/office/powerpoint/2010/main" val="27908819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randombar(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randombar(horizontal)">
                                      <p:cBhvr>
                                        <p:cTn id="22" dur="500"/>
                                        <p:tgtEl>
                                          <p:spTgt spid="25603">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randombar(horizontal)">
                                      <p:cBhvr>
                                        <p:cTn id="25" dur="500"/>
                                        <p:tgtEl>
                                          <p:spTgt spid="25603">
                                            <p:txEl>
                                              <p:pRg st="4" end="4"/>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603">
                                            <p:txEl>
                                              <p:pRg st="5" end="5"/>
                                            </p:txEl>
                                          </p:spTgt>
                                        </p:tgtEl>
                                        <p:attrNameLst>
                                          <p:attrName>style.visibility</p:attrName>
                                        </p:attrNameLst>
                                      </p:cBhvr>
                                      <p:to>
                                        <p:strVal val="visible"/>
                                      </p:to>
                                    </p:set>
                                    <p:animEffect transition="in" filter="randombar(horizontal)">
                                      <p:cBhvr>
                                        <p:cTn id="28" dur="500"/>
                                        <p:tgtEl>
                                          <p:spTgt spid="2560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5603">
                                            <p:txEl>
                                              <p:pRg st="7" end="7"/>
                                            </p:txEl>
                                          </p:spTgt>
                                        </p:tgtEl>
                                        <p:attrNameLst>
                                          <p:attrName>style.visibility</p:attrName>
                                        </p:attrNameLst>
                                      </p:cBhvr>
                                      <p:to>
                                        <p:strVal val="visible"/>
                                      </p:to>
                                    </p:set>
                                    <p:animEffect transition="in" filter="randombar(horizontal)">
                                      <p:cBhvr>
                                        <p:cTn id="33" dur="500"/>
                                        <p:tgtEl>
                                          <p:spTgt spid="2560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603">
                                            <p:txEl>
                                              <p:pRg st="8" end="8"/>
                                            </p:txEl>
                                          </p:spTgt>
                                        </p:tgtEl>
                                        <p:attrNameLst>
                                          <p:attrName>style.visibility</p:attrName>
                                        </p:attrNameLst>
                                      </p:cBhvr>
                                      <p:to>
                                        <p:strVal val="visible"/>
                                      </p:to>
                                    </p:set>
                                    <p:animEffect transition="in" filter="randombar(horizontal)">
                                      <p:cBhvr>
                                        <p:cTn id="38" dur="500"/>
                                        <p:tgtEl>
                                          <p:spTgt spid="2560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603">
                                            <p:txEl>
                                              <p:pRg st="9" end="9"/>
                                            </p:txEl>
                                          </p:spTgt>
                                        </p:tgtEl>
                                        <p:attrNameLst>
                                          <p:attrName>style.visibility</p:attrName>
                                        </p:attrNameLst>
                                      </p:cBhvr>
                                      <p:to>
                                        <p:strVal val="visible"/>
                                      </p:to>
                                    </p:set>
                                    <p:animEffect transition="in" filter="randombar(horizontal)">
                                      <p:cBhvr>
                                        <p:cTn id="43" dur="500"/>
                                        <p:tgtEl>
                                          <p:spTgt spid="2560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5603">
                                            <p:txEl>
                                              <p:pRg st="10" end="10"/>
                                            </p:txEl>
                                          </p:spTgt>
                                        </p:tgtEl>
                                        <p:attrNameLst>
                                          <p:attrName>style.visibility</p:attrName>
                                        </p:attrNameLst>
                                      </p:cBhvr>
                                      <p:to>
                                        <p:strVal val="visible"/>
                                      </p:to>
                                    </p:set>
                                    <p:animEffect transition="in" filter="randombar(horizontal)">
                                      <p:cBhvr>
                                        <p:cTn id="48"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420888"/>
            <a:ext cx="8784976" cy="1728192"/>
          </a:xfrm>
        </p:spPr>
        <p:txBody>
          <a:bodyPr>
            <a:noAutofit/>
          </a:bodyPr>
          <a:lstStyle/>
          <a:p>
            <a:pPr algn="ctr" rtl="1"/>
            <a:r>
              <a:rPr lang="fa-IR" sz="6000" dirty="0" smtClean="0">
                <a:cs typeface="B Homa" pitchFamily="2" charset="-78"/>
              </a:rPr>
              <a:t>مبانی برنامه نیازسنجی در سطوح شهرستان، دانشگاه و وزارت </a:t>
            </a:r>
            <a:endParaRPr lang="en-US" sz="6000" dirty="0">
              <a:cs typeface="B Homa" pitchFamily="2" charset="-78"/>
            </a:endParaRPr>
          </a:p>
        </p:txBody>
      </p:sp>
      <p:sp>
        <p:nvSpPr>
          <p:cNvPr id="6" name="Subtitle 2"/>
          <p:cNvSpPr txBox="1">
            <a:spLocks/>
          </p:cNvSpPr>
          <p:nvPr/>
        </p:nvSpPr>
        <p:spPr>
          <a:xfrm>
            <a:off x="605736" y="4876800"/>
            <a:ext cx="7854696" cy="16764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rtl="1"/>
            <a:endParaRPr lang="fa-IR" sz="2000" dirty="0" smtClean="0">
              <a:cs typeface="B Homa" pitchFamily="2" charset="-78"/>
            </a:endParaRPr>
          </a:p>
        </p:txBody>
      </p:sp>
    </p:spTree>
    <p:extLst>
      <p:ext uri="{BB962C8B-B14F-4D97-AF65-F5344CB8AC3E}">
        <p14:creationId xmlns:p14="http://schemas.microsoft.com/office/powerpoint/2010/main" val="37465418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299501"/>
            <a:ext cx="7772400" cy="1362456"/>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fa-IR" dirty="0" smtClean="0">
                <a:cs typeface="B Homa" pitchFamily="2" charset="-78"/>
              </a:rPr>
              <a:t>ساختار اجرایی برنامه</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766899" y="1916832"/>
            <a:ext cx="7772400" cy="2232248"/>
          </a:xfrm>
        </p:spPr>
        <p:txBody>
          <a:bodyPr>
            <a:normAutofit/>
          </a:bodyPr>
          <a:lstStyle/>
          <a:p>
            <a:pPr marL="193675" algn="just" defTabSz="476250" rtl="1" eaLnBrk="1" fontAlgn="auto" hangingPunct="1">
              <a:lnSpc>
                <a:spcPct val="90000"/>
              </a:lnSpc>
              <a:spcAft>
                <a:spcPts val="0"/>
              </a:spcAft>
              <a:buClr>
                <a:srgbClr val="FF0000"/>
              </a:buClr>
              <a:defRPr/>
            </a:pPr>
            <a:endParaRPr lang="fa-IR" sz="2400" dirty="0" smtClean="0">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r>
              <a:rPr lang="fa-IR" sz="2800" dirty="0" smtClean="0">
                <a:solidFill>
                  <a:schemeClr val="tx1"/>
                </a:solidFill>
                <a:latin typeface="Times New Roman" pitchFamily="18" charset="0"/>
                <a:cs typeface="B Homa" pitchFamily="2" charset="-78"/>
              </a:rPr>
              <a:t>از مرکز </a:t>
            </a:r>
            <a:r>
              <a:rPr lang="fa-IR" sz="2800" dirty="0">
                <a:solidFill>
                  <a:schemeClr val="tx1"/>
                </a:solidFill>
                <a:latin typeface="Times New Roman" pitchFamily="18" charset="0"/>
                <a:cs typeface="B Homa" pitchFamily="2" charset="-78"/>
              </a:rPr>
              <a:t>بهداشت </a:t>
            </a:r>
            <a:r>
              <a:rPr lang="fa-IR" sz="2800" dirty="0" smtClean="0">
                <a:solidFill>
                  <a:schemeClr val="tx1"/>
                </a:solidFill>
                <a:latin typeface="Times New Roman" pitchFamily="18" charset="0"/>
                <a:cs typeface="B Homa" pitchFamily="2" charset="-78"/>
              </a:rPr>
              <a:t>شهرستان تا سطح وزارتی</a:t>
            </a:r>
          </a:p>
          <a:p>
            <a:pPr marL="841058" lvl="2" indent="-373063" algn="just" defTabSz="476250" rtl="1">
              <a:lnSpc>
                <a:spcPct val="90000"/>
              </a:lnSpc>
              <a:buClr>
                <a:srgbClr val="FF0000"/>
              </a:buClr>
              <a:buSzPct val="95000"/>
              <a:buFont typeface="Wingdings" pitchFamily="2" charset="2"/>
              <a:buChar char="v"/>
              <a:defRPr/>
            </a:pPr>
            <a:r>
              <a:rPr lang="fa-IR" sz="2400" dirty="0" smtClean="0">
                <a:solidFill>
                  <a:srgbClr val="FFC000"/>
                </a:solidFill>
                <a:latin typeface="Times New Roman" pitchFamily="18" charset="0"/>
                <a:cs typeface="B Homa" pitchFamily="2" charset="-78"/>
              </a:rPr>
              <a:t>کمیته نیازسنجی سلامت:  </a:t>
            </a:r>
            <a:r>
              <a:rPr lang="fa-IR" sz="2400" dirty="0" smtClean="0">
                <a:solidFill>
                  <a:schemeClr val="tx1"/>
                </a:solidFill>
                <a:latin typeface="Times New Roman" pitchFamily="18" charset="0"/>
                <a:cs typeface="B Homa" pitchFamily="2" charset="-78"/>
              </a:rPr>
              <a:t>نمایندگان کلیه واحدها، گروهها و مراکز و دفاتر تخصصی با ریاست معاون بهداشتی/معاون فنی و دبیری رئیس گروه آموزش و ارتقای سلامت</a:t>
            </a:r>
          </a:p>
          <a:p>
            <a:pPr marL="193675" lvl="1" indent="0" algn="just" defTabSz="476250" rtl="1">
              <a:lnSpc>
                <a:spcPct val="90000"/>
              </a:lnSpc>
              <a:buClr>
                <a:srgbClr val="FF0000"/>
              </a:buClr>
              <a:buSzPct val="95000"/>
              <a:defRPr/>
            </a:pPr>
            <a:endParaRPr lang="fa-IR" sz="2800" dirty="0">
              <a:solidFill>
                <a:schemeClr val="tx1"/>
              </a:solidFill>
              <a:latin typeface="Times New Roman" pitchFamily="18" charset="0"/>
              <a:cs typeface="B Homa" pitchFamily="2" charset="-78"/>
            </a:endParaRPr>
          </a:p>
          <a:p>
            <a:pPr marL="833755" lvl="1" indent="0" algn="just" defTabSz="476250" rtl="1">
              <a:lnSpc>
                <a:spcPct val="90000"/>
              </a:lnSpc>
              <a:buClr>
                <a:srgbClr val="FF0000"/>
              </a:buClr>
              <a:defRPr/>
            </a:pPr>
            <a:endParaRPr lang="ar-SA" sz="2400" dirty="0">
              <a:latin typeface="Times New Roman" pitchFamily="18" charset="0"/>
              <a:cs typeface="B Homa" pitchFamily="2" charset="-78"/>
            </a:endParaRPr>
          </a:p>
          <a:p>
            <a:pPr marL="1206818" lvl="1" indent="-373063" algn="just" defTabSz="476250" rtl="1">
              <a:lnSpc>
                <a:spcPct val="90000"/>
              </a:lnSpc>
              <a:buClr>
                <a:srgbClr val="FF0000"/>
              </a:buClr>
              <a:buFont typeface="Wingdings" pitchFamily="2" charset="2"/>
              <a:buChar char="v"/>
              <a:defRPr/>
            </a:pPr>
            <a:endParaRPr lang="ar-SA" sz="2400" dirty="0" smtClean="0">
              <a:latin typeface="Times New Roman" pitchFamily="18" charset="0"/>
              <a:cs typeface="B Homa" pitchFamily="2" charset="-78"/>
            </a:endParaRPr>
          </a:p>
        </p:txBody>
      </p:sp>
    </p:spTree>
    <p:extLst>
      <p:ext uri="{BB962C8B-B14F-4D97-AF65-F5344CB8AC3E}">
        <p14:creationId xmlns:p14="http://schemas.microsoft.com/office/powerpoint/2010/main" val="3407553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299501"/>
            <a:ext cx="7772400" cy="995894"/>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fa-IR" dirty="0" smtClean="0">
                <a:cs typeface="B Homa" pitchFamily="2" charset="-78"/>
              </a:rPr>
              <a:t>شرح وظایف </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766899" y="1352238"/>
            <a:ext cx="7772400" cy="4885074"/>
          </a:xfrm>
        </p:spPr>
        <p:txBody>
          <a:bodyPr>
            <a:normAutofit/>
          </a:bodyPr>
          <a:lstStyle/>
          <a:p>
            <a:pPr marL="55563" lvl="1" indent="0" algn="just" defTabSz="476250" rtl="1">
              <a:lnSpc>
                <a:spcPct val="90000"/>
              </a:lnSpc>
              <a:buClr>
                <a:srgbClr val="FF0000"/>
              </a:buClr>
              <a:defRPr/>
            </a:pPr>
            <a:r>
              <a:rPr lang="fa-IR" sz="2400" dirty="0" smtClean="0">
                <a:latin typeface="Times New Roman" pitchFamily="18" charset="0"/>
                <a:cs typeface="B Homa" pitchFamily="2" charset="-78"/>
              </a:rPr>
              <a:t>1- </a:t>
            </a:r>
            <a:r>
              <a:rPr lang="fa-IR" sz="2800" dirty="0" smtClean="0">
                <a:latin typeface="Times New Roman" pitchFamily="18" charset="0"/>
                <a:cs typeface="B Homa" pitchFamily="2" charset="-78"/>
              </a:rPr>
              <a:t>تشکیل کمیته نیازسنجی سلامت</a:t>
            </a:r>
          </a:p>
          <a:p>
            <a:pPr marL="55563" lvl="1" indent="0" algn="just" defTabSz="476250" rtl="1">
              <a:lnSpc>
                <a:spcPct val="90000"/>
              </a:lnSpc>
              <a:buClr>
                <a:srgbClr val="FF0000"/>
              </a:buClr>
              <a:defRPr/>
            </a:pPr>
            <a:r>
              <a:rPr lang="fa-IR" sz="2800" dirty="0" smtClean="0">
                <a:latin typeface="Times New Roman" pitchFamily="18" charset="0"/>
                <a:cs typeface="B Homa" pitchFamily="2" charset="-78"/>
              </a:rPr>
              <a:t>2- برگزاری جلسات توجیهی- آموزشی</a:t>
            </a:r>
          </a:p>
          <a:p>
            <a:pPr marL="55563" lvl="1" indent="0" algn="just" defTabSz="476250" rtl="1">
              <a:lnSpc>
                <a:spcPct val="90000"/>
              </a:lnSpc>
              <a:buClr>
                <a:srgbClr val="FF0000"/>
              </a:buClr>
              <a:defRPr/>
            </a:pPr>
            <a:r>
              <a:rPr lang="fa-IR" sz="2800" dirty="0" smtClean="0">
                <a:latin typeface="Times New Roman" pitchFamily="18" charset="0"/>
                <a:cs typeface="B Homa" pitchFamily="2" charset="-78"/>
              </a:rPr>
              <a:t>3- بررسی اولویت های ارسالی از سطوح پایین تر</a:t>
            </a:r>
          </a:p>
          <a:p>
            <a:pPr marL="512763" lvl="1" indent="63500" algn="just" defTabSz="476250" rtl="1">
              <a:lnSpc>
                <a:spcPct val="90000"/>
              </a:lnSpc>
              <a:buClr>
                <a:srgbClr val="FF0000"/>
              </a:buClr>
              <a:buFont typeface="Wingdings" panose="05000000000000000000" pitchFamily="2" charset="2"/>
              <a:buChar char="v"/>
              <a:tabLst>
                <a:tab pos="746125" algn="l"/>
                <a:tab pos="858838" algn="l"/>
              </a:tabLst>
              <a:defRPr/>
            </a:pPr>
            <a:r>
              <a:rPr lang="fa-IR" sz="2800" dirty="0">
                <a:solidFill>
                  <a:srgbClr val="FFC000"/>
                </a:solidFill>
                <a:latin typeface="Times New Roman" pitchFamily="18" charset="0"/>
                <a:cs typeface="B Homa" pitchFamily="2" charset="-78"/>
              </a:rPr>
              <a:t>	</a:t>
            </a:r>
            <a:r>
              <a:rPr lang="fa-IR" sz="2400" dirty="0" smtClean="0">
                <a:solidFill>
                  <a:srgbClr val="FFC000"/>
                </a:solidFill>
                <a:latin typeface="Times New Roman" pitchFamily="18" charset="0"/>
                <a:cs typeface="B Homa" pitchFamily="2" charset="-78"/>
              </a:rPr>
              <a:t>شهرستان</a:t>
            </a:r>
            <a:r>
              <a:rPr lang="fa-IR" sz="2400" dirty="0" smtClean="0">
                <a:latin typeface="Times New Roman" pitchFamily="18" charset="0"/>
                <a:cs typeface="B Homa" pitchFamily="2" charset="-78"/>
              </a:rPr>
              <a:t> (بر مبنای فراوانی و مداخله پذیری)</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000" dirty="0" smtClean="0">
                <a:latin typeface="Times New Roman" pitchFamily="18" charset="0"/>
                <a:cs typeface="B Homa" pitchFamily="2" charset="-78"/>
              </a:rPr>
              <a:t> </a:t>
            </a:r>
            <a:r>
              <a:rPr lang="fa-IR" sz="2200" dirty="0" smtClean="0">
                <a:latin typeface="Times New Roman" pitchFamily="18" charset="0"/>
                <a:cs typeface="B Homa" pitchFamily="2" charset="-78"/>
              </a:rPr>
              <a:t>تایید اولویت و ارجاع به سطوح محیطی</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200" dirty="0" smtClean="0">
                <a:latin typeface="Times New Roman" pitchFamily="18" charset="0"/>
                <a:cs typeface="B Homa" pitchFamily="2" charset="-78"/>
              </a:rPr>
              <a:t>تایید تحلیل علل رفتاری و غیررفتاری انجام شده توسط سطوح محیطی</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200" dirty="0" smtClean="0">
                <a:latin typeface="Times New Roman" pitchFamily="18" charset="0"/>
                <a:cs typeface="B Homa" pitchFamily="2" charset="-78"/>
              </a:rPr>
              <a:t>مشارکت در طراحی و اجرای مداخلات در سطوح پایین تر و نظارت بر حسن اجرای آن</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200" dirty="0" smtClean="0">
                <a:latin typeface="Times New Roman" pitchFamily="18" charset="0"/>
                <a:cs typeface="B Homa" pitchFamily="2" charset="-78"/>
              </a:rPr>
              <a:t> تعیین اولویت های خود</a:t>
            </a:r>
          </a:p>
          <a:p>
            <a:pPr marL="1404303" lvl="3" indent="-342900" algn="just" defTabSz="476250" rtl="1">
              <a:lnSpc>
                <a:spcPct val="90000"/>
              </a:lnSpc>
              <a:buClr>
                <a:srgbClr val="FF0000"/>
              </a:buClr>
              <a:buFont typeface="Courier New" panose="02070309020205020404" pitchFamily="49" charset="0"/>
              <a:buChar char="o"/>
              <a:tabLst>
                <a:tab pos="746125" algn="l"/>
                <a:tab pos="858838" algn="l"/>
              </a:tabLst>
              <a:defRPr/>
            </a:pPr>
            <a:r>
              <a:rPr lang="fa-IR" sz="2000" dirty="0" smtClean="0">
                <a:latin typeface="Times New Roman" pitchFamily="18" charset="0"/>
                <a:cs typeface="B Homa" pitchFamily="2" charset="-78"/>
              </a:rPr>
              <a:t>فراوانی &gt;30% و مداخله ناپذیری در سطوح محیطی</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200" dirty="0" smtClean="0">
                <a:latin typeface="Times New Roman" pitchFamily="18" charset="0"/>
                <a:cs typeface="B Homa" pitchFamily="2" charset="-78"/>
              </a:rPr>
              <a:t> ارجاع اولویت مداخله ناپذیر به سطح دانشگاه و انتخاب اولویت بعدی</a:t>
            </a:r>
          </a:p>
          <a:p>
            <a:pPr marL="833755" lvl="1" indent="0" algn="just" defTabSz="476250" rtl="1">
              <a:lnSpc>
                <a:spcPct val="90000"/>
              </a:lnSpc>
              <a:buClr>
                <a:srgbClr val="FF0000"/>
              </a:buClr>
              <a:defRPr/>
            </a:pPr>
            <a:endParaRPr lang="fa-IR" sz="2400" dirty="0" smtClean="0">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833755" lvl="1" indent="0" algn="just" defTabSz="476250" rtl="1">
              <a:lnSpc>
                <a:spcPct val="90000"/>
              </a:lnSpc>
              <a:buClr>
                <a:srgbClr val="FF0000"/>
              </a:buClr>
              <a:defRPr/>
            </a:pPr>
            <a:endParaRPr lang="ar-SA" sz="2400" dirty="0">
              <a:latin typeface="Times New Roman" pitchFamily="18" charset="0"/>
              <a:cs typeface="B Homa" pitchFamily="2" charset="-78"/>
            </a:endParaRPr>
          </a:p>
          <a:p>
            <a:pPr marL="1206818" lvl="1" indent="-373063" algn="just" defTabSz="476250" rtl="1">
              <a:lnSpc>
                <a:spcPct val="90000"/>
              </a:lnSpc>
              <a:buClr>
                <a:srgbClr val="FF0000"/>
              </a:buClr>
              <a:buFont typeface="Wingdings" pitchFamily="2" charset="2"/>
              <a:buChar char="v"/>
              <a:defRPr/>
            </a:pPr>
            <a:endParaRPr lang="ar-SA" sz="2400" dirty="0" smtClean="0">
              <a:latin typeface="Times New Roman" pitchFamily="18" charset="0"/>
              <a:cs typeface="B Homa" pitchFamily="2" charset="-78"/>
            </a:endParaRPr>
          </a:p>
        </p:txBody>
      </p:sp>
    </p:spTree>
    <p:extLst>
      <p:ext uri="{BB962C8B-B14F-4D97-AF65-F5344CB8AC3E}">
        <p14:creationId xmlns:p14="http://schemas.microsoft.com/office/powerpoint/2010/main" val="11191566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ircle(out)">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ircle(out)">
                                      <p:cBhvr>
                                        <p:cTn id="12" dur="2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circle(out)">
                                      <p:cBhvr>
                                        <p:cTn id="17" dur="2000"/>
                                        <p:tgtEl>
                                          <p:spTgt spid="25603">
                                            <p:txEl>
                                              <p:pRg st="2" end="2"/>
                                            </p:txEl>
                                          </p:spTgt>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circle(out)">
                                      <p:cBhvr>
                                        <p:cTn id="20" dur="2000"/>
                                        <p:tgtEl>
                                          <p:spTgt spid="25603">
                                            <p:txEl>
                                              <p:pRg st="3" end="3"/>
                                            </p:tx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circle(out)">
                                      <p:cBhvr>
                                        <p:cTn id="23" dur="2000"/>
                                        <p:tgtEl>
                                          <p:spTgt spid="25603">
                                            <p:txEl>
                                              <p:pRg st="4" end="4"/>
                                            </p:txEl>
                                          </p:spTgt>
                                        </p:tgtEl>
                                      </p:cBhvr>
                                    </p:animEffect>
                                  </p:childTnLst>
                                </p:cTn>
                              </p:par>
                              <p:par>
                                <p:cTn id="24" presetID="6" presetClass="entr" presetSubtype="32" fill="hold" grpId="0" nodeType="with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circle(out)">
                                      <p:cBhvr>
                                        <p:cTn id="26" dur="2000"/>
                                        <p:tgtEl>
                                          <p:spTgt spid="25603">
                                            <p:txEl>
                                              <p:pRg st="5" end="5"/>
                                            </p:txEl>
                                          </p:spTgt>
                                        </p:tgtEl>
                                      </p:cBhvr>
                                    </p:animEffect>
                                  </p:childTnLst>
                                </p:cTn>
                              </p:par>
                              <p:par>
                                <p:cTn id="27" presetID="6" presetClass="entr" presetSubtype="32" fill="hold" grpId="0" nodeType="with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circle(out)">
                                      <p:cBhvr>
                                        <p:cTn id="29" dur="2000"/>
                                        <p:tgtEl>
                                          <p:spTgt spid="25603">
                                            <p:txEl>
                                              <p:pRg st="6" end="6"/>
                                            </p:txEl>
                                          </p:spTgt>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25603">
                                            <p:txEl>
                                              <p:pRg st="7" end="7"/>
                                            </p:txEl>
                                          </p:spTgt>
                                        </p:tgtEl>
                                        <p:attrNameLst>
                                          <p:attrName>style.visibility</p:attrName>
                                        </p:attrNameLst>
                                      </p:cBhvr>
                                      <p:to>
                                        <p:strVal val="visible"/>
                                      </p:to>
                                    </p:set>
                                    <p:animEffect transition="in" filter="circle(out)">
                                      <p:cBhvr>
                                        <p:cTn id="32" dur="2000"/>
                                        <p:tgtEl>
                                          <p:spTgt spid="25603">
                                            <p:txEl>
                                              <p:pRg st="7" end="7"/>
                                            </p:txEl>
                                          </p:spTgt>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25603">
                                            <p:txEl>
                                              <p:pRg st="8" end="8"/>
                                            </p:txEl>
                                          </p:spTgt>
                                        </p:tgtEl>
                                        <p:attrNameLst>
                                          <p:attrName>style.visibility</p:attrName>
                                        </p:attrNameLst>
                                      </p:cBhvr>
                                      <p:to>
                                        <p:strVal val="visible"/>
                                      </p:to>
                                    </p:set>
                                    <p:animEffect transition="in" filter="circle(out)">
                                      <p:cBhvr>
                                        <p:cTn id="35" dur="2000"/>
                                        <p:tgtEl>
                                          <p:spTgt spid="25603">
                                            <p:txEl>
                                              <p:pRg st="8" end="8"/>
                                            </p:txEl>
                                          </p:spTgt>
                                        </p:tgtEl>
                                      </p:cBhvr>
                                    </p:animEffect>
                                  </p:childTnLst>
                                </p:cTn>
                              </p:par>
                              <p:par>
                                <p:cTn id="36" presetID="6" presetClass="entr" presetSubtype="32" fill="hold" grpId="0" nodeType="withEffect">
                                  <p:stCondLst>
                                    <p:cond delay="0"/>
                                  </p:stCondLst>
                                  <p:childTnLst>
                                    <p:set>
                                      <p:cBhvr>
                                        <p:cTn id="37" dur="1" fill="hold">
                                          <p:stCondLst>
                                            <p:cond delay="0"/>
                                          </p:stCondLst>
                                        </p:cTn>
                                        <p:tgtEl>
                                          <p:spTgt spid="25603">
                                            <p:txEl>
                                              <p:pRg st="9" end="9"/>
                                            </p:txEl>
                                          </p:spTgt>
                                        </p:tgtEl>
                                        <p:attrNameLst>
                                          <p:attrName>style.visibility</p:attrName>
                                        </p:attrNameLst>
                                      </p:cBhvr>
                                      <p:to>
                                        <p:strVal val="visible"/>
                                      </p:to>
                                    </p:set>
                                    <p:animEffect transition="in" filter="circle(out)">
                                      <p:cBhvr>
                                        <p:cTn id="38" dur="20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299501"/>
            <a:ext cx="7772400" cy="995894"/>
          </a:xfrm>
        </p:spPr>
        <p:txBody>
          <a:bodyPr/>
          <a:lstStyle/>
          <a:p>
            <a:pPr algn="ctr" rtl="1" eaLnBrk="1" fontAlgn="auto" hangingPunct="1">
              <a:spcAft>
                <a:spcPts val="0"/>
              </a:spcAft>
              <a:defRPr/>
            </a:pPr>
            <a:r>
              <a:rPr lang="ar-SA" sz="5700" dirty="0" smtClean="0">
                <a:solidFill>
                  <a:srgbClr val="A50021"/>
                </a:solidFill>
                <a:latin typeface="Times New Roman" pitchFamily="18" charset="0"/>
                <a:cs typeface="Times New Roman" pitchFamily="18" charset="0"/>
              </a:rPr>
              <a:t> </a:t>
            </a:r>
            <a:r>
              <a:rPr lang="fa-IR" dirty="0" smtClean="0">
                <a:cs typeface="B Homa" pitchFamily="2" charset="-78"/>
              </a:rPr>
              <a:t>شرح وظایف </a:t>
            </a:r>
            <a:endParaRPr lang="en-US" sz="5700" dirty="0" smtClean="0">
              <a:solidFill>
                <a:srgbClr val="A50021"/>
              </a:solidFill>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539552" y="1352237"/>
            <a:ext cx="7999747" cy="5101099"/>
          </a:xfrm>
        </p:spPr>
        <p:txBody>
          <a:bodyPr>
            <a:normAutofit fontScale="92500" lnSpcReduction="10000"/>
          </a:bodyPr>
          <a:lstStyle/>
          <a:p>
            <a:pPr marL="55563" lvl="1" indent="0" algn="just" defTabSz="476250" rtl="1">
              <a:lnSpc>
                <a:spcPct val="90000"/>
              </a:lnSpc>
              <a:buClr>
                <a:srgbClr val="FF0000"/>
              </a:buClr>
              <a:defRPr/>
            </a:pPr>
            <a:r>
              <a:rPr lang="fa-IR" sz="3000" dirty="0" smtClean="0">
                <a:latin typeface="Times New Roman" pitchFamily="18" charset="0"/>
                <a:cs typeface="B Homa" pitchFamily="2" charset="-78"/>
              </a:rPr>
              <a:t>3- </a:t>
            </a:r>
            <a:r>
              <a:rPr lang="fa-IR" sz="3000" dirty="0">
                <a:latin typeface="Times New Roman" pitchFamily="18" charset="0"/>
                <a:cs typeface="B Homa" pitchFamily="2" charset="-78"/>
              </a:rPr>
              <a:t>بررسی اولویت های ارسالی از سطوح پایین </a:t>
            </a:r>
            <a:r>
              <a:rPr lang="fa-IR" sz="3000" dirty="0" smtClean="0">
                <a:latin typeface="Times New Roman" pitchFamily="18" charset="0"/>
                <a:cs typeface="B Homa" pitchFamily="2" charset="-78"/>
              </a:rPr>
              <a:t>تر </a:t>
            </a:r>
            <a:r>
              <a:rPr lang="fa-IR" dirty="0" smtClean="0">
                <a:latin typeface="Times New Roman" pitchFamily="18" charset="0"/>
                <a:cs typeface="B Homa" pitchFamily="2" charset="-78"/>
              </a:rPr>
              <a:t>(ادامه)</a:t>
            </a:r>
            <a:endParaRPr lang="fa-IR" dirty="0">
              <a:latin typeface="Times New Roman" pitchFamily="18" charset="0"/>
              <a:cs typeface="B Homa" pitchFamily="2" charset="-78"/>
            </a:endParaRPr>
          </a:p>
          <a:p>
            <a:pPr marL="512763" lvl="1" indent="63500" algn="just" defTabSz="476250" rtl="1">
              <a:lnSpc>
                <a:spcPct val="90000"/>
              </a:lnSpc>
              <a:buClr>
                <a:srgbClr val="FF0000"/>
              </a:buClr>
              <a:buFont typeface="Wingdings" panose="05000000000000000000" pitchFamily="2" charset="2"/>
              <a:buChar char="v"/>
              <a:tabLst>
                <a:tab pos="746125" algn="l"/>
                <a:tab pos="858838" algn="l"/>
              </a:tabLst>
              <a:defRPr/>
            </a:pPr>
            <a:r>
              <a:rPr lang="fa-IR" sz="2800" dirty="0">
                <a:solidFill>
                  <a:srgbClr val="FFC000"/>
                </a:solidFill>
                <a:latin typeface="Times New Roman" pitchFamily="18" charset="0"/>
                <a:cs typeface="B Homa" pitchFamily="2" charset="-78"/>
              </a:rPr>
              <a:t>	</a:t>
            </a:r>
            <a:r>
              <a:rPr lang="fa-IR" sz="2800" dirty="0" smtClean="0">
                <a:solidFill>
                  <a:srgbClr val="FFC000"/>
                </a:solidFill>
                <a:latin typeface="Times New Roman" pitchFamily="18" charset="0"/>
                <a:cs typeface="B Homa" pitchFamily="2" charset="-78"/>
              </a:rPr>
              <a:t>دانشکده/دانشگاه </a:t>
            </a:r>
            <a:r>
              <a:rPr lang="fa-IR" sz="2400" dirty="0" smtClean="0">
                <a:latin typeface="Times New Roman" pitchFamily="18" charset="0"/>
                <a:cs typeface="B Homa" pitchFamily="2" charset="-78"/>
              </a:rPr>
              <a:t>(بر </a:t>
            </a:r>
            <a:r>
              <a:rPr lang="fa-IR" sz="2400" dirty="0">
                <a:latin typeface="Times New Roman" pitchFamily="18" charset="0"/>
                <a:cs typeface="B Homa" pitchFamily="2" charset="-78"/>
              </a:rPr>
              <a:t>مبنای فراوانی و مداخله پذیری)</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000" dirty="0">
                <a:latin typeface="Times New Roman" pitchFamily="18" charset="0"/>
                <a:cs typeface="B Homa" pitchFamily="2" charset="-78"/>
              </a:rPr>
              <a:t> </a:t>
            </a:r>
            <a:r>
              <a:rPr lang="fa-IR" sz="2400" dirty="0">
                <a:latin typeface="Times New Roman" pitchFamily="18" charset="0"/>
                <a:cs typeface="B Homa" pitchFamily="2" charset="-78"/>
              </a:rPr>
              <a:t>تایید اولویت و ارجاع به </a:t>
            </a:r>
            <a:r>
              <a:rPr lang="fa-IR" sz="2400" dirty="0" smtClean="0">
                <a:latin typeface="Times New Roman" pitchFamily="18" charset="0"/>
                <a:cs typeface="B Homa" pitchFamily="2" charset="-78"/>
              </a:rPr>
              <a:t>سطح شهرستان</a:t>
            </a:r>
            <a:endParaRPr lang="fa-IR" sz="2400" dirty="0">
              <a:latin typeface="Times New Roman" pitchFamily="18" charset="0"/>
              <a:cs typeface="B Homa" pitchFamily="2" charset="-78"/>
            </a:endParaRP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400" dirty="0" smtClean="0">
                <a:latin typeface="Times New Roman" pitchFamily="18" charset="0"/>
                <a:cs typeface="B Homa" pitchFamily="2" charset="-78"/>
              </a:rPr>
              <a:t>مشارکت </a:t>
            </a:r>
            <a:r>
              <a:rPr lang="fa-IR" sz="2400" dirty="0">
                <a:latin typeface="Times New Roman" pitchFamily="18" charset="0"/>
                <a:cs typeface="B Homa" pitchFamily="2" charset="-78"/>
              </a:rPr>
              <a:t>در طراحی و اجرای مداخلات در </a:t>
            </a:r>
            <a:r>
              <a:rPr lang="fa-IR" sz="2400" dirty="0" smtClean="0">
                <a:latin typeface="Times New Roman" pitchFamily="18" charset="0"/>
                <a:cs typeface="B Homa" pitchFamily="2" charset="-78"/>
              </a:rPr>
              <a:t>سطح شهرستان </a:t>
            </a:r>
            <a:r>
              <a:rPr lang="fa-IR" sz="2400" dirty="0">
                <a:latin typeface="Times New Roman" pitchFamily="18" charset="0"/>
                <a:cs typeface="B Homa" pitchFamily="2" charset="-78"/>
              </a:rPr>
              <a:t>و نظارت بر حسن اجرای آن</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400" dirty="0">
                <a:latin typeface="Times New Roman" pitchFamily="18" charset="0"/>
                <a:cs typeface="B Homa" pitchFamily="2" charset="-78"/>
              </a:rPr>
              <a:t> تعیین اولویت های خود</a:t>
            </a:r>
          </a:p>
          <a:p>
            <a:pPr marL="1404303" lvl="3" indent="-342900" algn="just" defTabSz="476250" rtl="1">
              <a:lnSpc>
                <a:spcPct val="90000"/>
              </a:lnSpc>
              <a:buClr>
                <a:srgbClr val="FF0000"/>
              </a:buClr>
              <a:buFont typeface="Courier New" panose="02070309020205020404" pitchFamily="49" charset="0"/>
              <a:buChar char="o"/>
              <a:tabLst>
                <a:tab pos="746125" algn="l"/>
                <a:tab pos="858838" algn="l"/>
              </a:tabLst>
              <a:defRPr/>
            </a:pPr>
            <a:r>
              <a:rPr lang="fa-IR" sz="2000" dirty="0">
                <a:latin typeface="Times New Roman" pitchFamily="18" charset="0"/>
                <a:cs typeface="B Homa" pitchFamily="2" charset="-78"/>
              </a:rPr>
              <a:t>فراوانی &gt;30</a:t>
            </a:r>
            <a:r>
              <a:rPr lang="fa-IR" sz="2000" dirty="0" smtClean="0">
                <a:latin typeface="Times New Roman" pitchFamily="18" charset="0"/>
                <a:cs typeface="B Homa" pitchFamily="2" charset="-78"/>
              </a:rPr>
              <a:t>% و </a:t>
            </a:r>
            <a:r>
              <a:rPr lang="fa-IR" sz="2000" dirty="0">
                <a:latin typeface="Times New Roman" pitchFamily="18" charset="0"/>
                <a:cs typeface="B Homa" pitchFamily="2" charset="-78"/>
              </a:rPr>
              <a:t>مداخله ناپذیری در </a:t>
            </a:r>
            <a:r>
              <a:rPr lang="fa-IR" sz="2000" dirty="0" smtClean="0">
                <a:latin typeface="Times New Roman" pitchFamily="18" charset="0"/>
                <a:cs typeface="B Homa" pitchFamily="2" charset="-78"/>
              </a:rPr>
              <a:t>سطح شهرستان و اولویت بندی سایر نیازها</a:t>
            </a:r>
            <a:endParaRPr lang="fa-IR" sz="2000" dirty="0">
              <a:latin typeface="Times New Roman" pitchFamily="18" charset="0"/>
              <a:cs typeface="B Homa" pitchFamily="2" charset="-78"/>
            </a:endParaRP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200" dirty="0">
                <a:latin typeface="Times New Roman" pitchFamily="18" charset="0"/>
                <a:cs typeface="B Homa" pitchFamily="2" charset="-78"/>
              </a:rPr>
              <a:t> </a:t>
            </a:r>
            <a:r>
              <a:rPr lang="fa-IR" sz="2400" dirty="0">
                <a:latin typeface="Times New Roman" pitchFamily="18" charset="0"/>
                <a:cs typeface="B Homa" pitchFamily="2" charset="-78"/>
              </a:rPr>
              <a:t>ارجاع اولویت مداخله ناپذیر به </a:t>
            </a:r>
            <a:r>
              <a:rPr lang="fa-IR" sz="2400" dirty="0" smtClean="0">
                <a:latin typeface="Times New Roman" pitchFamily="18" charset="0"/>
                <a:cs typeface="B Homa" pitchFamily="2" charset="-78"/>
              </a:rPr>
              <a:t>سطح وزارت </a:t>
            </a:r>
            <a:r>
              <a:rPr lang="fa-IR" sz="2400" dirty="0">
                <a:latin typeface="Times New Roman" pitchFamily="18" charset="0"/>
                <a:cs typeface="B Homa" pitchFamily="2" charset="-78"/>
              </a:rPr>
              <a:t>و انتخاب اولویت بعدی</a:t>
            </a:r>
          </a:p>
          <a:p>
            <a:pPr marL="55563" lvl="1" indent="0" algn="just" defTabSz="476250" rtl="1">
              <a:lnSpc>
                <a:spcPct val="90000"/>
              </a:lnSpc>
              <a:buClr>
                <a:srgbClr val="FF0000"/>
              </a:buClr>
              <a:defRPr/>
            </a:pPr>
            <a:endParaRPr lang="fa-IR" sz="600" dirty="0">
              <a:latin typeface="Times New Roman" pitchFamily="18" charset="0"/>
              <a:cs typeface="B Homa" pitchFamily="2" charset="-78"/>
            </a:endParaRPr>
          </a:p>
          <a:p>
            <a:pPr marL="512763" lvl="1" indent="63500" algn="just" defTabSz="476250" rtl="1">
              <a:lnSpc>
                <a:spcPct val="90000"/>
              </a:lnSpc>
              <a:buClr>
                <a:srgbClr val="FF0000"/>
              </a:buClr>
              <a:buFont typeface="Wingdings" panose="05000000000000000000" pitchFamily="2" charset="2"/>
              <a:buChar char="v"/>
              <a:tabLst>
                <a:tab pos="746125" algn="l"/>
                <a:tab pos="858838" algn="l"/>
              </a:tabLst>
              <a:defRPr/>
            </a:pPr>
            <a:r>
              <a:rPr lang="fa-IR" sz="2800" dirty="0" smtClean="0">
                <a:solidFill>
                  <a:srgbClr val="FFC000"/>
                </a:solidFill>
                <a:latin typeface="Times New Roman" pitchFamily="18" charset="0"/>
                <a:cs typeface="B Homa" pitchFamily="2" charset="-78"/>
              </a:rPr>
              <a:t>وزارت </a:t>
            </a:r>
            <a:r>
              <a:rPr lang="fa-IR" sz="2400" dirty="0">
                <a:latin typeface="Times New Roman" pitchFamily="18" charset="0"/>
                <a:cs typeface="B Homa" pitchFamily="2" charset="-78"/>
              </a:rPr>
              <a:t>(بر مبنای </a:t>
            </a:r>
            <a:r>
              <a:rPr lang="fa-IR" sz="2400" dirty="0" smtClean="0">
                <a:latin typeface="Times New Roman" pitchFamily="18" charset="0"/>
                <a:cs typeface="B Homa" pitchFamily="2" charset="-78"/>
              </a:rPr>
              <a:t>مداخله </a:t>
            </a:r>
            <a:r>
              <a:rPr lang="fa-IR" sz="2400" dirty="0">
                <a:latin typeface="Times New Roman" pitchFamily="18" charset="0"/>
                <a:cs typeface="B Homa" pitchFamily="2" charset="-78"/>
              </a:rPr>
              <a:t>پذیری)</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400" dirty="0" smtClean="0">
                <a:latin typeface="Times New Roman" pitchFamily="18" charset="0"/>
                <a:cs typeface="B Homa" pitchFamily="2" charset="-78"/>
              </a:rPr>
              <a:t>مشارکت </a:t>
            </a:r>
            <a:r>
              <a:rPr lang="fa-IR" sz="2400" dirty="0">
                <a:latin typeface="Times New Roman" pitchFamily="18" charset="0"/>
                <a:cs typeface="B Homa" pitchFamily="2" charset="-78"/>
              </a:rPr>
              <a:t>در طراحی و اجرای مداخلات در </a:t>
            </a:r>
            <a:r>
              <a:rPr lang="fa-IR" sz="2400" dirty="0" smtClean="0">
                <a:latin typeface="Times New Roman" pitchFamily="18" charset="0"/>
                <a:cs typeface="B Homa" pitchFamily="2" charset="-78"/>
              </a:rPr>
              <a:t>سطح دانشگاه و </a:t>
            </a:r>
            <a:r>
              <a:rPr lang="fa-IR" sz="2400" dirty="0">
                <a:latin typeface="Times New Roman" pitchFamily="18" charset="0"/>
                <a:cs typeface="B Homa" pitchFamily="2" charset="-78"/>
              </a:rPr>
              <a:t>نظارت بر حسن اجرای آن</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400" dirty="0">
                <a:latin typeface="Times New Roman" pitchFamily="18" charset="0"/>
                <a:cs typeface="B Homa" pitchFamily="2" charset="-78"/>
              </a:rPr>
              <a:t> تعیین اولویت های خود</a:t>
            </a:r>
          </a:p>
          <a:p>
            <a:pPr marL="1404303" lvl="3" indent="-342900" algn="just" defTabSz="476250" rtl="1">
              <a:lnSpc>
                <a:spcPct val="90000"/>
              </a:lnSpc>
              <a:buClr>
                <a:srgbClr val="FF0000"/>
              </a:buClr>
              <a:buFont typeface="Courier New" panose="02070309020205020404" pitchFamily="49" charset="0"/>
              <a:buChar char="o"/>
              <a:tabLst>
                <a:tab pos="746125" algn="l"/>
                <a:tab pos="858838" algn="l"/>
              </a:tabLst>
              <a:defRPr/>
            </a:pPr>
            <a:r>
              <a:rPr lang="fa-IR" sz="2000" dirty="0" smtClean="0">
                <a:latin typeface="Times New Roman" pitchFamily="18" charset="0"/>
                <a:cs typeface="B Homa" pitchFamily="2" charset="-78"/>
              </a:rPr>
              <a:t>مداخله </a:t>
            </a:r>
            <a:r>
              <a:rPr lang="fa-IR" sz="2000" dirty="0">
                <a:latin typeface="Times New Roman" pitchFamily="18" charset="0"/>
                <a:cs typeface="B Homa" pitchFamily="2" charset="-78"/>
              </a:rPr>
              <a:t>ناپذیری در </a:t>
            </a:r>
            <a:r>
              <a:rPr lang="fa-IR" sz="2000" dirty="0" smtClean="0">
                <a:latin typeface="Times New Roman" pitchFamily="18" charset="0"/>
                <a:cs typeface="B Homa" pitchFamily="2" charset="-78"/>
              </a:rPr>
              <a:t>سطح دانشگاه </a:t>
            </a:r>
            <a:r>
              <a:rPr lang="fa-IR" sz="2000" dirty="0">
                <a:latin typeface="Times New Roman" pitchFamily="18" charset="0"/>
                <a:cs typeface="B Homa" pitchFamily="2" charset="-78"/>
              </a:rPr>
              <a:t>و اولویت بندی سایر نیازها</a:t>
            </a:r>
          </a:p>
          <a:p>
            <a:pPr marL="1129983" lvl="2" indent="-342900" algn="just" defTabSz="476250" rtl="1">
              <a:lnSpc>
                <a:spcPct val="90000"/>
              </a:lnSpc>
              <a:buClr>
                <a:srgbClr val="FF0000"/>
              </a:buClr>
              <a:buFont typeface="Wingdings" panose="05000000000000000000" pitchFamily="2" charset="2"/>
              <a:buChar char="ü"/>
              <a:tabLst>
                <a:tab pos="746125" algn="l"/>
                <a:tab pos="858838" algn="l"/>
              </a:tabLst>
              <a:defRPr/>
            </a:pPr>
            <a:r>
              <a:rPr lang="fa-IR" sz="2400" dirty="0">
                <a:latin typeface="Times New Roman" pitchFamily="18" charset="0"/>
                <a:cs typeface="B Homa" pitchFamily="2" charset="-78"/>
              </a:rPr>
              <a:t> ارجاع اولویت مداخله ناپذیر به </a:t>
            </a:r>
            <a:r>
              <a:rPr lang="fa-IR" sz="2400" dirty="0" smtClean="0">
                <a:latin typeface="Times New Roman" pitchFamily="18" charset="0"/>
                <a:cs typeface="B Homa" pitchFamily="2" charset="-78"/>
              </a:rPr>
              <a:t>شورایعالی سلامت </a:t>
            </a:r>
            <a:r>
              <a:rPr lang="fa-IR" sz="2400" dirty="0">
                <a:latin typeface="Times New Roman" pitchFamily="18" charset="0"/>
                <a:cs typeface="B Homa" pitchFamily="2" charset="-78"/>
              </a:rPr>
              <a:t>و انتخاب اولویت بعدی</a:t>
            </a:r>
          </a:p>
          <a:p>
            <a:pPr marL="55563" lvl="1" indent="0" algn="just" defTabSz="476250" rtl="1">
              <a:lnSpc>
                <a:spcPct val="90000"/>
              </a:lnSpc>
              <a:buClr>
                <a:srgbClr val="FF0000"/>
              </a:buClr>
              <a:defRPr/>
            </a:pPr>
            <a:endParaRPr lang="fa-IR" sz="2400" dirty="0" smtClean="0">
              <a:latin typeface="Times New Roman" pitchFamily="18" charset="0"/>
              <a:cs typeface="B Homa" pitchFamily="2" charset="-78"/>
            </a:endParaRPr>
          </a:p>
          <a:p>
            <a:pPr marL="566738" lvl="1" indent="-373063" algn="just" defTabSz="476250" rtl="1">
              <a:lnSpc>
                <a:spcPct val="90000"/>
              </a:lnSpc>
              <a:buClr>
                <a:srgbClr val="FF0000"/>
              </a:buClr>
              <a:buSzPct val="95000"/>
              <a:buFont typeface="Wingdings" pitchFamily="2" charset="2"/>
              <a:buChar char="v"/>
              <a:defRPr/>
            </a:pPr>
            <a:endParaRPr lang="fa-IR" sz="2800" dirty="0">
              <a:solidFill>
                <a:schemeClr val="tx1"/>
              </a:solidFill>
              <a:latin typeface="Times New Roman" pitchFamily="18" charset="0"/>
              <a:cs typeface="B Homa" pitchFamily="2" charset="-78"/>
            </a:endParaRPr>
          </a:p>
          <a:p>
            <a:pPr marL="833755" lvl="1" indent="0" algn="just" defTabSz="476250" rtl="1">
              <a:lnSpc>
                <a:spcPct val="90000"/>
              </a:lnSpc>
              <a:buClr>
                <a:srgbClr val="FF0000"/>
              </a:buClr>
              <a:defRPr/>
            </a:pPr>
            <a:endParaRPr lang="ar-SA" sz="2400" dirty="0">
              <a:latin typeface="Times New Roman" pitchFamily="18" charset="0"/>
              <a:cs typeface="B Homa" pitchFamily="2" charset="-78"/>
            </a:endParaRPr>
          </a:p>
          <a:p>
            <a:pPr marL="1206818" lvl="1" indent="-373063" algn="just" defTabSz="476250" rtl="1">
              <a:lnSpc>
                <a:spcPct val="90000"/>
              </a:lnSpc>
              <a:buClr>
                <a:srgbClr val="FF0000"/>
              </a:buClr>
              <a:buFont typeface="Wingdings" pitchFamily="2" charset="2"/>
              <a:buChar char="v"/>
              <a:defRPr/>
            </a:pPr>
            <a:endParaRPr lang="ar-SA" sz="2400" dirty="0" smtClean="0">
              <a:latin typeface="Times New Roman" pitchFamily="18" charset="0"/>
              <a:cs typeface="B Homa" pitchFamily="2" charset="-78"/>
            </a:endParaRPr>
          </a:p>
        </p:txBody>
      </p:sp>
    </p:spTree>
    <p:extLst>
      <p:ext uri="{BB962C8B-B14F-4D97-AF65-F5344CB8AC3E}">
        <p14:creationId xmlns:p14="http://schemas.microsoft.com/office/powerpoint/2010/main" val="39320661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7" dur="500"/>
                                        <p:tgtEl>
                                          <p:spTgt spid="2560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10" dur="500"/>
                                        <p:tgtEl>
                                          <p:spTgt spid="2560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randombar(horizontal)">
                                      <p:cBhvr>
                                        <p:cTn id="13" dur="500"/>
                                        <p:tgtEl>
                                          <p:spTgt spid="2560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603">
                                            <p:txEl>
                                              <p:pRg st="4" end="4"/>
                                            </p:txEl>
                                          </p:spTgt>
                                        </p:tgtEl>
                                        <p:attrNameLst>
                                          <p:attrName>style.visibility</p:attrName>
                                        </p:attrNameLst>
                                      </p:cBhvr>
                                      <p:to>
                                        <p:strVal val="visible"/>
                                      </p:to>
                                    </p:set>
                                    <p:animEffect transition="in" filter="randombar(horizontal)">
                                      <p:cBhvr>
                                        <p:cTn id="16" dur="500"/>
                                        <p:tgtEl>
                                          <p:spTgt spid="25603">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animEffect transition="in" filter="randombar(horizontal)">
                                      <p:cBhvr>
                                        <p:cTn id="19" dur="500"/>
                                        <p:tgtEl>
                                          <p:spTgt spid="25603">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5603">
                                            <p:txEl>
                                              <p:pRg st="6" end="6"/>
                                            </p:txEl>
                                          </p:spTgt>
                                        </p:tgtEl>
                                        <p:attrNameLst>
                                          <p:attrName>style.visibility</p:attrName>
                                        </p:attrNameLst>
                                      </p:cBhvr>
                                      <p:to>
                                        <p:strVal val="visible"/>
                                      </p:to>
                                    </p:set>
                                    <p:animEffect transition="in" filter="randombar(horizontal)">
                                      <p:cBhvr>
                                        <p:cTn id="22" dur="500"/>
                                        <p:tgtEl>
                                          <p:spTgt spid="2560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randombar(horizontal)">
                                      <p:cBhvr>
                                        <p:cTn id="27" dur="500"/>
                                        <p:tgtEl>
                                          <p:spTgt spid="25603">
                                            <p:txEl>
                                              <p:pRg st="8" end="8"/>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5603">
                                            <p:txEl>
                                              <p:pRg st="9" end="9"/>
                                            </p:txEl>
                                          </p:spTgt>
                                        </p:tgtEl>
                                        <p:attrNameLst>
                                          <p:attrName>style.visibility</p:attrName>
                                        </p:attrNameLst>
                                      </p:cBhvr>
                                      <p:to>
                                        <p:strVal val="visible"/>
                                      </p:to>
                                    </p:set>
                                    <p:animEffect transition="in" filter="randombar(horizontal)">
                                      <p:cBhvr>
                                        <p:cTn id="30" dur="500"/>
                                        <p:tgtEl>
                                          <p:spTgt spid="25603">
                                            <p:txEl>
                                              <p:pRg st="9" end="9"/>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5603">
                                            <p:txEl>
                                              <p:pRg st="10" end="10"/>
                                            </p:txEl>
                                          </p:spTgt>
                                        </p:tgtEl>
                                        <p:attrNameLst>
                                          <p:attrName>style.visibility</p:attrName>
                                        </p:attrNameLst>
                                      </p:cBhvr>
                                      <p:to>
                                        <p:strVal val="visible"/>
                                      </p:to>
                                    </p:set>
                                    <p:animEffect transition="in" filter="randombar(horizontal)">
                                      <p:cBhvr>
                                        <p:cTn id="33" dur="500"/>
                                        <p:tgtEl>
                                          <p:spTgt spid="25603">
                                            <p:txEl>
                                              <p:pRg st="10" end="10"/>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5603">
                                            <p:txEl>
                                              <p:pRg st="11" end="11"/>
                                            </p:txEl>
                                          </p:spTgt>
                                        </p:tgtEl>
                                        <p:attrNameLst>
                                          <p:attrName>style.visibility</p:attrName>
                                        </p:attrNameLst>
                                      </p:cBhvr>
                                      <p:to>
                                        <p:strVal val="visible"/>
                                      </p:to>
                                    </p:set>
                                    <p:animEffect transition="in" filter="randombar(horizontal)">
                                      <p:cBhvr>
                                        <p:cTn id="36" dur="500"/>
                                        <p:tgtEl>
                                          <p:spTgt spid="25603">
                                            <p:txEl>
                                              <p:pRg st="11" end="11"/>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5603">
                                            <p:txEl>
                                              <p:pRg st="12" end="12"/>
                                            </p:txEl>
                                          </p:spTgt>
                                        </p:tgtEl>
                                        <p:attrNameLst>
                                          <p:attrName>style.visibility</p:attrName>
                                        </p:attrNameLst>
                                      </p:cBhvr>
                                      <p:to>
                                        <p:strVal val="visible"/>
                                      </p:to>
                                    </p:set>
                                    <p:animEffect transition="in" filter="randombar(horizontal)">
                                      <p:cBhvr>
                                        <p:cTn id="39"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نیاز سنجی\m0a7wp2yd7kg0iuwe7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txBox="1">
            <a:spLocks/>
          </p:cNvSpPr>
          <p:nvPr/>
        </p:nvSpPr>
        <p:spPr>
          <a:xfrm>
            <a:off x="914400" y="152400"/>
            <a:ext cx="7239000" cy="198120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rtl="1">
              <a:spcBef>
                <a:spcPts val="0"/>
              </a:spcBef>
              <a:buNone/>
            </a:pPr>
            <a:r>
              <a:rPr lang="fa-IR" sz="5400" dirty="0" smtClean="0">
                <a:ln>
                  <a:solidFill>
                    <a:sysClr val="windowText" lastClr="000000"/>
                  </a:solidFill>
                </a:ln>
                <a:solidFill>
                  <a:schemeClr val="bg1"/>
                </a:solidFill>
                <a:cs typeface="B Homa" pitchFamily="2" charset="-78"/>
              </a:rPr>
              <a:t>چشمها را باید شست</a:t>
            </a:r>
          </a:p>
          <a:p>
            <a:pPr marL="0" indent="0" algn="ctr" rtl="1">
              <a:spcBef>
                <a:spcPts val="0"/>
              </a:spcBef>
              <a:buNone/>
            </a:pPr>
            <a:r>
              <a:rPr lang="fa-IR" sz="5400" dirty="0" smtClean="0">
                <a:ln>
                  <a:solidFill>
                    <a:sysClr val="windowText" lastClr="000000"/>
                  </a:solidFill>
                </a:ln>
                <a:solidFill>
                  <a:schemeClr val="bg1"/>
                </a:solidFill>
                <a:cs typeface="B Homa" pitchFamily="2" charset="-78"/>
              </a:rPr>
              <a:t>جور دیگر باید دید</a:t>
            </a:r>
          </a:p>
          <a:p>
            <a:pPr algn="ctr" rtl="1"/>
            <a:endParaRPr lang="en-US" sz="5400" dirty="0">
              <a:solidFill>
                <a:schemeClr val="bg1"/>
              </a:solidFill>
              <a:cs typeface="B Homa" pitchFamily="2" charset="-78"/>
            </a:endParaRPr>
          </a:p>
        </p:txBody>
      </p:sp>
      <p:sp>
        <p:nvSpPr>
          <p:cNvPr id="4" name="Subtitle 2"/>
          <p:cNvSpPr txBox="1">
            <a:spLocks/>
          </p:cNvSpPr>
          <p:nvPr/>
        </p:nvSpPr>
        <p:spPr>
          <a:xfrm>
            <a:off x="7315200" y="6361836"/>
            <a:ext cx="2133600" cy="50437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rtl="1"/>
            <a:r>
              <a:rPr lang="fa-IR" sz="2000" dirty="0" smtClean="0">
                <a:cs typeface="B Homa" pitchFamily="2" charset="-78"/>
              </a:rPr>
              <a:t>مشهد اردهال</a:t>
            </a:r>
          </a:p>
        </p:txBody>
      </p:sp>
    </p:spTree>
    <p:extLst>
      <p:ext uri="{BB962C8B-B14F-4D97-AF65-F5344CB8AC3E}">
        <p14:creationId xmlns:p14="http://schemas.microsoft.com/office/powerpoint/2010/main" val="35515499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66344"/>
            <a:ext cx="7772400" cy="1362456"/>
          </a:xfrm>
        </p:spPr>
        <p:txBody>
          <a:bodyPr/>
          <a:lstStyle/>
          <a:p>
            <a:pPr algn="ctr"/>
            <a:r>
              <a:rPr lang="fa-IR" dirty="0">
                <a:cs typeface="B Homa" pitchFamily="2" charset="-78"/>
              </a:rPr>
              <a:t>چند مثلث می بینید؟</a:t>
            </a:r>
          </a:p>
        </p:txBody>
      </p:sp>
      <p:sp>
        <p:nvSpPr>
          <p:cNvPr id="8" name="AutoShape 4"/>
          <p:cNvSpPr>
            <a:spLocks noChangeArrowheads="1"/>
          </p:cNvSpPr>
          <p:nvPr/>
        </p:nvSpPr>
        <p:spPr bwMode="auto">
          <a:xfrm>
            <a:off x="1187624" y="2089314"/>
            <a:ext cx="6324600" cy="4038600"/>
          </a:xfrm>
          <a:prstGeom prst="triangle">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0" b="0" i="0" u="none" strike="noStrike" kern="0" cap="none" spc="0" normalizeH="0" baseline="0" noProof="0" smtClean="0">
              <a:ln>
                <a:noFill/>
              </a:ln>
              <a:solidFill>
                <a:sysClr val="windowText" lastClr="000000"/>
              </a:solidFill>
              <a:effectLst/>
              <a:uLnTx/>
              <a:uFillTx/>
            </a:endParaRPr>
          </a:p>
        </p:txBody>
      </p:sp>
      <p:sp>
        <p:nvSpPr>
          <p:cNvPr id="9" name="Line 14"/>
          <p:cNvSpPr>
            <a:spLocks noChangeShapeType="1"/>
          </p:cNvSpPr>
          <p:nvPr/>
        </p:nvSpPr>
        <p:spPr bwMode="auto">
          <a:xfrm>
            <a:off x="3208040" y="3501008"/>
            <a:ext cx="2277616" cy="0"/>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5"/>
          <p:cNvSpPr>
            <a:spLocks noChangeShapeType="1"/>
          </p:cNvSpPr>
          <p:nvPr/>
        </p:nvSpPr>
        <p:spPr bwMode="auto">
          <a:xfrm>
            <a:off x="2555776" y="4365104"/>
            <a:ext cx="3667788" cy="0"/>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8"/>
          <p:cNvSpPr>
            <a:spLocks noChangeShapeType="1"/>
          </p:cNvSpPr>
          <p:nvPr/>
        </p:nvSpPr>
        <p:spPr bwMode="auto">
          <a:xfrm>
            <a:off x="2008178" y="5085184"/>
            <a:ext cx="4752528" cy="0"/>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9"/>
          <p:cNvSpPr>
            <a:spLocks noChangeShapeType="1"/>
          </p:cNvSpPr>
          <p:nvPr/>
        </p:nvSpPr>
        <p:spPr bwMode="auto">
          <a:xfrm flipH="1">
            <a:off x="2627784" y="3501008"/>
            <a:ext cx="1764614" cy="842392"/>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0"/>
          <p:cNvSpPr>
            <a:spLocks noChangeShapeType="1"/>
          </p:cNvSpPr>
          <p:nvPr/>
        </p:nvSpPr>
        <p:spPr bwMode="auto">
          <a:xfrm flipH="1">
            <a:off x="2051720" y="4365104"/>
            <a:ext cx="2312640" cy="720080"/>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1"/>
          <p:cNvSpPr>
            <a:spLocks noChangeShapeType="1"/>
          </p:cNvSpPr>
          <p:nvPr/>
        </p:nvSpPr>
        <p:spPr bwMode="auto">
          <a:xfrm flipH="1">
            <a:off x="1259632" y="5099698"/>
            <a:ext cx="3141734" cy="993598"/>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2"/>
          <p:cNvSpPr>
            <a:spLocks noChangeShapeType="1"/>
          </p:cNvSpPr>
          <p:nvPr/>
        </p:nvSpPr>
        <p:spPr bwMode="auto">
          <a:xfrm>
            <a:off x="4355976" y="3501008"/>
            <a:ext cx="1800200" cy="842392"/>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5"/>
          <p:cNvSpPr>
            <a:spLocks noChangeShapeType="1"/>
          </p:cNvSpPr>
          <p:nvPr/>
        </p:nvSpPr>
        <p:spPr bwMode="auto">
          <a:xfrm>
            <a:off x="4413470" y="4365104"/>
            <a:ext cx="2362200" cy="720080"/>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6"/>
          <p:cNvSpPr>
            <a:spLocks noChangeShapeType="1"/>
          </p:cNvSpPr>
          <p:nvPr/>
        </p:nvSpPr>
        <p:spPr bwMode="auto">
          <a:xfrm>
            <a:off x="4427984" y="5106888"/>
            <a:ext cx="3089120" cy="961256"/>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3"/>
          <p:cNvSpPr>
            <a:spLocks noChangeShapeType="1"/>
          </p:cNvSpPr>
          <p:nvPr/>
        </p:nvSpPr>
        <p:spPr bwMode="auto">
          <a:xfrm>
            <a:off x="4360168" y="2060848"/>
            <a:ext cx="67816" cy="4017934"/>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p:cNvSpPr>
            <a:spLocks noChangeShapeType="1"/>
          </p:cNvSpPr>
          <p:nvPr/>
        </p:nvSpPr>
        <p:spPr bwMode="auto">
          <a:xfrm flipH="1">
            <a:off x="1228756" y="2026230"/>
            <a:ext cx="3141734" cy="4067066"/>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3"/>
          <p:cNvSpPr>
            <a:spLocks noChangeShapeType="1"/>
          </p:cNvSpPr>
          <p:nvPr/>
        </p:nvSpPr>
        <p:spPr bwMode="auto">
          <a:xfrm>
            <a:off x="4355976" y="2060848"/>
            <a:ext cx="3200400" cy="4032448"/>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3"/>
          <p:cNvSpPr>
            <a:spLocks noChangeShapeType="1"/>
          </p:cNvSpPr>
          <p:nvPr/>
        </p:nvSpPr>
        <p:spPr bwMode="auto">
          <a:xfrm>
            <a:off x="1216652" y="6093296"/>
            <a:ext cx="6347014" cy="0"/>
          </a:xfrm>
          <a:prstGeom prst="line">
            <a:avLst/>
          </a:prstGeom>
          <a:noFill/>
          <a:ln w="76200">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724779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10" y="328422"/>
            <a:ext cx="7772400" cy="1362456"/>
          </a:xfrm>
        </p:spPr>
        <p:txBody>
          <a:bodyPr/>
          <a:lstStyle/>
          <a:p>
            <a:pPr algn="ctr"/>
            <a:r>
              <a:rPr lang="fa-IR" dirty="0">
                <a:cs typeface="B Homa" pitchFamily="2" charset="-78"/>
              </a:rPr>
              <a:t>پیام بازی با مثلث ها</a:t>
            </a:r>
            <a:endParaRPr lang="en-US" dirty="0">
              <a:cs typeface="B Homa" pitchFamily="2" charset="-78"/>
            </a:endParaRPr>
          </a:p>
        </p:txBody>
      </p:sp>
      <p:sp>
        <p:nvSpPr>
          <p:cNvPr id="3" name="Text Placeholder 2"/>
          <p:cNvSpPr>
            <a:spLocks noGrp="1"/>
          </p:cNvSpPr>
          <p:nvPr>
            <p:ph type="body" idx="1"/>
          </p:nvPr>
        </p:nvSpPr>
        <p:spPr>
          <a:xfrm>
            <a:off x="530352" y="2286000"/>
            <a:ext cx="8156448" cy="4114800"/>
          </a:xfrm>
        </p:spPr>
        <p:txBody>
          <a:bodyPr>
            <a:normAutofit/>
          </a:bodyPr>
          <a:lstStyle/>
          <a:p>
            <a:pPr marL="347663" indent="-347663" algn="just" rtl="1">
              <a:buClr>
                <a:srgbClr val="FF0000"/>
              </a:buClr>
              <a:buFont typeface="Wingdings" pitchFamily="2" charset="2"/>
              <a:buChar char="v"/>
            </a:pPr>
            <a:r>
              <a:rPr lang="fa-IR" sz="2800" dirty="0" smtClean="0">
                <a:cs typeface="B Homa" pitchFamily="2" charset="-78"/>
              </a:rPr>
              <a:t> </a:t>
            </a:r>
            <a:r>
              <a:rPr lang="fa-IR" sz="2800" dirty="0">
                <a:cs typeface="B Homa" pitchFamily="2" charset="-78"/>
              </a:rPr>
              <a:t>ما ممکن است مطلب یکسانی را بخوانیم و ببینیم یا صدایی را بشنویم ولی درک متفاوتی داشته </a:t>
            </a:r>
            <a:r>
              <a:rPr lang="fa-IR" sz="2800" dirty="0" smtClean="0">
                <a:cs typeface="B Homa" pitchFamily="2" charset="-78"/>
              </a:rPr>
              <a:t>باشیم.</a:t>
            </a:r>
            <a:endParaRPr lang="fa-IR" sz="2800" dirty="0">
              <a:cs typeface="B Homa" pitchFamily="2" charset="-78"/>
            </a:endParaRPr>
          </a:p>
          <a:p>
            <a:pPr algn="just" rtl="1">
              <a:buClr>
                <a:srgbClr val="FF0000"/>
              </a:buClr>
              <a:buFont typeface="Wingdings" pitchFamily="2" charset="2"/>
              <a:buChar char="v"/>
            </a:pPr>
            <a:endParaRPr lang="fa-IR" sz="2800" dirty="0">
              <a:cs typeface="B Homa" pitchFamily="2" charset="-78"/>
            </a:endParaRPr>
          </a:p>
          <a:p>
            <a:pPr algn="just" rtl="1">
              <a:buClr>
                <a:srgbClr val="FF0000"/>
              </a:buClr>
              <a:buFont typeface="Wingdings" pitchFamily="2" charset="2"/>
              <a:buChar char="v"/>
            </a:pPr>
            <a:r>
              <a:rPr lang="fa-IR" sz="2800" dirty="0" smtClean="0">
                <a:cs typeface="B Homa" pitchFamily="2" charset="-78"/>
              </a:rPr>
              <a:t> یاد </a:t>
            </a:r>
            <a:r>
              <a:rPr lang="fa-IR" sz="2800" dirty="0">
                <a:cs typeface="B Homa" pitchFamily="2" charset="-78"/>
              </a:rPr>
              <a:t>بگیریم </a:t>
            </a:r>
            <a:r>
              <a:rPr lang="fa-IR" sz="2800" dirty="0" smtClean="0">
                <a:cs typeface="B Homa" pitchFamily="2" charset="-78"/>
              </a:rPr>
              <a:t>در نیازسنجی به </a:t>
            </a:r>
            <a:r>
              <a:rPr lang="fa-IR" sz="2800" dirty="0">
                <a:cs typeface="B Homa" pitchFamily="2" charset="-78"/>
              </a:rPr>
              <a:t>نظرات </a:t>
            </a:r>
            <a:r>
              <a:rPr lang="fa-IR" sz="2800" dirty="0" smtClean="0">
                <a:cs typeface="B Homa" pitchFamily="2" charset="-78"/>
              </a:rPr>
              <a:t>دیگران </a:t>
            </a:r>
            <a:r>
              <a:rPr lang="fa-IR" sz="2800" dirty="0">
                <a:cs typeface="B Homa" pitchFamily="2" charset="-78"/>
              </a:rPr>
              <a:t>احترام </a:t>
            </a:r>
            <a:r>
              <a:rPr lang="fa-IR" sz="2800" dirty="0" smtClean="0">
                <a:cs typeface="B Homa" pitchFamily="2" charset="-78"/>
              </a:rPr>
              <a:t>بگذاریم.</a:t>
            </a:r>
            <a:endParaRPr lang="fa-IR" sz="2800" dirty="0">
              <a:cs typeface="B Homa" pitchFamily="2" charset="-78"/>
            </a:endParaRPr>
          </a:p>
          <a:p>
            <a:pPr algn="just" rtl="1">
              <a:buClr>
                <a:srgbClr val="FF0000"/>
              </a:buClr>
              <a:buFont typeface="Wingdings" pitchFamily="2" charset="2"/>
              <a:buChar char="v"/>
            </a:pPr>
            <a:endParaRPr lang="fa-IR" sz="2800" dirty="0">
              <a:cs typeface="B Homa" pitchFamily="2" charset="-78"/>
            </a:endParaRPr>
          </a:p>
          <a:p>
            <a:pPr marL="290513" indent="-290513" algn="just" rtl="1">
              <a:buClr>
                <a:srgbClr val="FF0000"/>
              </a:buClr>
              <a:buFont typeface="Wingdings" pitchFamily="2" charset="2"/>
              <a:buChar char="v"/>
            </a:pPr>
            <a:r>
              <a:rPr lang="fa-IR" sz="2800" dirty="0" smtClean="0">
                <a:cs typeface="B Homa" pitchFamily="2" charset="-78"/>
              </a:rPr>
              <a:t> برداشت از یک مشکل (نیاز)، نزد افراد مختلف، ممکن است متفاوت باشد.</a:t>
            </a:r>
            <a:endParaRPr lang="fa-IR" sz="2800" dirty="0">
              <a:cs typeface="B Homa" pitchFamily="2" charset="-78"/>
            </a:endParaRPr>
          </a:p>
        </p:txBody>
      </p:sp>
    </p:spTree>
    <p:extLst>
      <p:ext uri="{BB962C8B-B14F-4D97-AF65-F5344CB8AC3E}">
        <p14:creationId xmlns:p14="http://schemas.microsoft.com/office/powerpoint/2010/main" val="4004854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1143000"/>
            <a:ext cx="7854696" cy="4114800"/>
          </a:xfrm>
          <a:prstGeom prst="star6">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sz="2400" dirty="0" smtClean="0">
                <a:solidFill>
                  <a:schemeClr val="bg2"/>
                </a:solidFill>
                <a:cs typeface="B Homa" panose="00000400000000000000" pitchFamily="2" charset="-78"/>
              </a:rPr>
              <a:t>باید برداشت ها را تا حد امکان همسو کرد</a:t>
            </a:r>
            <a:endParaRPr lang="en-US" sz="2400" dirty="0">
              <a:solidFill>
                <a:schemeClr val="bg2"/>
              </a:solidFill>
              <a:cs typeface="B Homa" panose="00000400000000000000" pitchFamily="2" charset="-78"/>
            </a:endParaRPr>
          </a:p>
        </p:txBody>
      </p:sp>
    </p:spTree>
    <p:extLst>
      <p:ext uri="{BB962C8B-B14F-4D97-AF65-F5344CB8AC3E}">
        <p14:creationId xmlns:p14="http://schemas.microsoft.com/office/powerpoint/2010/main" val="8464202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23972"/>
            <a:ext cx="7772400" cy="1362456"/>
          </a:xfrm>
        </p:spPr>
        <p:txBody>
          <a:bodyPr/>
          <a:lstStyle/>
          <a:p>
            <a:pPr algn="ctr"/>
            <a:r>
              <a:rPr lang="fa-IR" dirty="0" smtClean="0">
                <a:cs typeface="B Homa" pitchFamily="2" charset="-78"/>
              </a:rPr>
              <a:t>شیوه اجرای</a:t>
            </a:r>
            <a:br>
              <a:rPr lang="fa-IR" dirty="0" smtClean="0">
                <a:cs typeface="B Homa" pitchFamily="2" charset="-78"/>
              </a:rPr>
            </a:br>
            <a:r>
              <a:rPr lang="fa-IR" dirty="0" smtClean="0">
                <a:cs typeface="B Homa" pitchFamily="2" charset="-78"/>
              </a:rPr>
              <a:t> نیازسنجی در دانشگاهها</a:t>
            </a:r>
            <a:endParaRPr lang="en-US" dirty="0">
              <a:cs typeface="B Homa" pitchFamily="2" charset="-78"/>
            </a:endParaRPr>
          </a:p>
        </p:txBody>
      </p:sp>
      <p:sp>
        <p:nvSpPr>
          <p:cNvPr id="3" name="Text Placeholder 2"/>
          <p:cNvSpPr>
            <a:spLocks noGrp="1"/>
          </p:cNvSpPr>
          <p:nvPr>
            <p:ph type="body" idx="1"/>
          </p:nvPr>
        </p:nvSpPr>
        <p:spPr>
          <a:xfrm>
            <a:off x="530352" y="2286000"/>
            <a:ext cx="8156448" cy="4114800"/>
          </a:xfrm>
        </p:spPr>
        <p:txBody>
          <a:bodyPr>
            <a:normAutofit/>
          </a:bodyPr>
          <a:lstStyle/>
          <a:p>
            <a:pPr marL="347663" indent="-347663" algn="just" rtl="1">
              <a:buClr>
                <a:srgbClr val="FF0000"/>
              </a:buClr>
              <a:buFont typeface="Wingdings" pitchFamily="2" charset="2"/>
              <a:buChar char="v"/>
            </a:pPr>
            <a:r>
              <a:rPr lang="fa-IR" sz="2800" u="sng" dirty="0" smtClean="0">
                <a:cs typeface="B Homa" pitchFamily="2" charset="-78"/>
              </a:rPr>
              <a:t>45</a:t>
            </a:r>
            <a:r>
              <a:rPr lang="fa-IR" sz="2800" dirty="0" smtClean="0">
                <a:cs typeface="B Homa" pitchFamily="2" charset="-78"/>
              </a:rPr>
              <a:t> دانشگاه نیازسنجی انجام می دهند</a:t>
            </a:r>
            <a:endParaRPr lang="fa-IR" sz="2800" dirty="0">
              <a:cs typeface="B Homa" pitchFamily="2" charset="-78"/>
            </a:endParaRPr>
          </a:p>
          <a:p>
            <a:pPr algn="just" rtl="1">
              <a:buClr>
                <a:srgbClr val="FF0000"/>
              </a:buClr>
              <a:buFont typeface="Wingdings" pitchFamily="2" charset="2"/>
              <a:buChar char="v"/>
            </a:pPr>
            <a:r>
              <a:rPr lang="fa-IR" sz="2800" dirty="0" smtClean="0">
                <a:cs typeface="B Homa" pitchFamily="2" charset="-78"/>
              </a:rPr>
              <a:t> </a:t>
            </a:r>
            <a:r>
              <a:rPr lang="fa-IR" sz="2800" u="sng" dirty="0" smtClean="0">
                <a:cs typeface="B Homa" pitchFamily="2" charset="-78"/>
              </a:rPr>
              <a:t>31</a:t>
            </a:r>
            <a:r>
              <a:rPr lang="fa-IR" sz="2800" dirty="0" smtClean="0">
                <a:cs typeface="B Homa" pitchFamily="2" charset="-78"/>
              </a:rPr>
              <a:t> دانشگاه پروتکل کشوری، </a:t>
            </a:r>
            <a:r>
              <a:rPr lang="fa-IR" sz="2800" u="sng" dirty="0" smtClean="0">
                <a:cs typeface="B Homa" pitchFamily="2" charset="-78"/>
              </a:rPr>
              <a:t>11</a:t>
            </a:r>
            <a:r>
              <a:rPr lang="fa-IR" sz="2800" dirty="0" smtClean="0">
                <a:cs typeface="B Homa" pitchFamily="2" charset="-78"/>
              </a:rPr>
              <a:t> پروتکل دانشگاهی و </a:t>
            </a:r>
            <a:r>
              <a:rPr lang="fa-IR" sz="2800" u="sng" dirty="0" smtClean="0">
                <a:cs typeface="B Homa" pitchFamily="2" charset="-78"/>
              </a:rPr>
              <a:t>3</a:t>
            </a:r>
            <a:r>
              <a:rPr lang="fa-IR" sz="2800" dirty="0" smtClean="0">
                <a:cs typeface="B Homa" pitchFamily="2" charset="-78"/>
              </a:rPr>
              <a:t> هر دو</a:t>
            </a:r>
            <a:endParaRPr lang="fa-IR" sz="2800" dirty="0">
              <a:cs typeface="B Homa" pitchFamily="2" charset="-78"/>
            </a:endParaRPr>
          </a:p>
          <a:p>
            <a:pPr marL="290513" indent="-290513" algn="just" rtl="1">
              <a:buClr>
                <a:srgbClr val="FF0000"/>
              </a:buClr>
              <a:buFont typeface="Wingdings" pitchFamily="2" charset="2"/>
              <a:buChar char="v"/>
            </a:pPr>
            <a:r>
              <a:rPr lang="fa-IR" sz="2800" dirty="0" smtClean="0">
                <a:cs typeface="B Homa" pitchFamily="2" charset="-78"/>
              </a:rPr>
              <a:t> در </a:t>
            </a:r>
            <a:r>
              <a:rPr lang="fa-IR" sz="2800" u="sng" dirty="0" smtClean="0">
                <a:cs typeface="B Homa" pitchFamily="2" charset="-78"/>
              </a:rPr>
              <a:t>27</a:t>
            </a:r>
            <a:r>
              <a:rPr lang="fa-IR" sz="2800" dirty="0" smtClean="0">
                <a:cs typeface="B Homa" pitchFamily="2" charset="-78"/>
              </a:rPr>
              <a:t> دانشگاه کلیه سطوح درگیر نیازسنجی هستند.</a:t>
            </a:r>
          </a:p>
          <a:p>
            <a:pPr marL="290513" indent="-290513" algn="just" rtl="1">
              <a:buClr>
                <a:srgbClr val="FF0000"/>
              </a:buClr>
              <a:buFont typeface="Wingdings" pitchFamily="2" charset="2"/>
              <a:buChar char="v"/>
            </a:pPr>
            <a:r>
              <a:rPr lang="fa-IR" sz="2800" dirty="0">
                <a:cs typeface="B Homa" pitchFamily="2" charset="-78"/>
              </a:rPr>
              <a:t> </a:t>
            </a:r>
            <a:r>
              <a:rPr lang="fa-IR" sz="2800" dirty="0" smtClean="0">
                <a:cs typeface="B Homa" pitchFamily="2" charset="-78"/>
              </a:rPr>
              <a:t>طول مدت اجرای برنامه از 1 تا 5 سال است.</a:t>
            </a:r>
          </a:p>
          <a:p>
            <a:pPr marL="290513" indent="-290513" algn="just" rtl="1">
              <a:buClr>
                <a:srgbClr val="FF0000"/>
              </a:buClr>
              <a:buFont typeface="Wingdings" pitchFamily="2" charset="2"/>
              <a:buChar char="v"/>
            </a:pPr>
            <a:r>
              <a:rPr lang="fa-IR" sz="2800" dirty="0">
                <a:cs typeface="B Homa" pitchFamily="2" charset="-78"/>
              </a:rPr>
              <a:t> </a:t>
            </a:r>
            <a:r>
              <a:rPr lang="fa-IR" sz="2800" dirty="0" smtClean="0">
                <a:cs typeface="B Homa" pitchFamily="2" charset="-78"/>
              </a:rPr>
              <a:t>تفاوتهای زیادی در شیوه اجرا دارند.</a:t>
            </a:r>
          </a:p>
          <a:p>
            <a:pPr marL="290513" indent="-290513" algn="just" rtl="1">
              <a:buClr>
                <a:srgbClr val="FF0000"/>
              </a:buClr>
              <a:buFont typeface="Wingdings" pitchFamily="2" charset="2"/>
              <a:buChar char="v"/>
            </a:pPr>
            <a:r>
              <a:rPr lang="fa-IR" sz="2800" dirty="0">
                <a:cs typeface="B Homa" pitchFamily="2" charset="-78"/>
              </a:rPr>
              <a:t> </a:t>
            </a:r>
            <a:r>
              <a:rPr lang="fa-IR" sz="2800" dirty="0" smtClean="0">
                <a:cs typeface="B Homa" pitchFamily="2" charset="-78"/>
              </a:rPr>
              <a:t>نام برنامه در دانشگاهها، متفاوت است. (نیازسنجی آموزشی، نیازسنجی سلامت، نیازسنجی بهداشتی و ..........)</a:t>
            </a:r>
          </a:p>
          <a:p>
            <a:pPr marL="290513" indent="-290513" algn="just" rtl="1">
              <a:buClr>
                <a:srgbClr val="FF0000"/>
              </a:buClr>
              <a:buFont typeface="Wingdings" pitchFamily="2" charset="2"/>
              <a:buChar char="v"/>
            </a:pPr>
            <a:endParaRPr lang="fa-IR" sz="2800" dirty="0">
              <a:cs typeface="B Homa" pitchFamily="2" charset="-78"/>
            </a:endParaRPr>
          </a:p>
        </p:txBody>
      </p:sp>
    </p:spTree>
    <p:extLst>
      <p:ext uri="{BB962C8B-B14F-4D97-AF65-F5344CB8AC3E}">
        <p14:creationId xmlns:p14="http://schemas.microsoft.com/office/powerpoint/2010/main" val="2552337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endParaRPr lang="en-US"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3257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82873"/>
            <a:ext cx="8460432" cy="1368152"/>
          </a:xfrm>
        </p:spPr>
        <p:txBody>
          <a:bodyPr>
            <a:noAutofit/>
          </a:bodyPr>
          <a:lstStyle/>
          <a:p>
            <a:pPr algn="ctr" rtl="1"/>
            <a:r>
              <a:rPr lang="fa-IR" sz="6000" dirty="0" smtClean="0">
                <a:cs typeface="B Homa" pitchFamily="2" charset="-78"/>
              </a:rPr>
              <a:t>ویژگی</a:t>
            </a:r>
            <a:r>
              <a:rPr lang="en-US" sz="6000" dirty="0" smtClean="0">
                <a:cs typeface="B Homa" pitchFamily="2" charset="-78"/>
              </a:rPr>
              <a:t> </a:t>
            </a:r>
            <a:r>
              <a:rPr lang="fa-IR" sz="6000" dirty="0" smtClean="0">
                <a:cs typeface="B Homa" pitchFamily="2" charset="-78"/>
              </a:rPr>
              <a:t>های برنامه</a:t>
            </a:r>
            <a:br>
              <a:rPr lang="fa-IR" sz="6000" dirty="0" smtClean="0">
                <a:cs typeface="B Homa" pitchFamily="2" charset="-78"/>
              </a:rPr>
            </a:br>
            <a:r>
              <a:rPr lang="fa-IR" sz="6000" dirty="0" smtClean="0">
                <a:cs typeface="B Homa" pitchFamily="2" charset="-78"/>
              </a:rPr>
              <a:t> نیازسنجی سلامت جامعه </a:t>
            </a:r>
            <a:endParaRPr lang="en-US" sz="6000" dirty="0">
              <a:cs typeface="B Homa" pitchFamily="2" charset="-78"/>
            </a:endParaRPr>
          </a:p>
        </p:txBody>
      </p:sp>
    </p:spTree>
    <p:extLst>
      <p:ext uri="{BB962C8B-B14F-4D97-AF65-F5344CB8AC3E}">
        <p14:creationId xmlns:p14="http://schemas.microsoft.com/office/powerpoint/2010/main" val="22404118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2141</TotalTime>
  <Words>1679</Words>
  <Application>Microsoft Office PowerPoint</Application>
  <PresentationFormat>On-screen Show (4:3)</PresentationFormat>
  <Paragraphs>520</Paragraphs>
  <Slides>36</Slides>
  <Notes>4</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36</vt:i4>
      </vt:variant>
    </vt:vector>
  </HeadingPairs>
  <TitlesOfParts>
    <vt:vector size="44" baseType="lpstr">
      <vt:lpstr>Flow</vt:lpstr>
      <vt:lpstr>1_Flow</vt:lpstr>
      <vt:lpstr>3_Flow</vt:lpstr>
      <vt:lpstr>4_Flow</vt:lpstr>
      <vt:lpstr>5_Flow</vt:lpstr>
      <vt:lpstr>6_Flow</vt:lpstr>
      <vt:lpstr>7_Flow</vt:lpstr>
      <vt:lpstr>Acrobat Document</vt:lpstr>
      <vt:lpstr>کلیات برنامه نیازسنجی  و اصول برنامه ریزی</vt:lpstr>
      <vt:lpstr>PowerPoint Presentation</vt:lpstr>
      <vt:lpstr>PowerPoint Presentation</vt:lpstr>
      <vt:lpstr>چند مثلث می بینید؟</vt:lpstr>
      <vt:lpstr>پیام بازی با مثلث ها</vt:lpstr>
      <vt:lpstr>PowerPoint Presentation</vt:lpstr>
      <vt:lpstr>شیوه اجرای  نیازسنجی در دانشگاهها</vt:lpstr>
      <vt:lpstr>PowerPoint Presentation</vt:lpstr>
      <vt:lpstr>ویژگی های برنامه  نیازسنجی سلامت جامعه </vt:lpstr>
      <vt:lpstr>اقدامات</vt:lpstr>
      <vt:lpstr>PowerPoint Presentation</vt:lpstr>
      <vt:lpstr>PowerPoint Presentation</vt:lpstr>
      <vt:lpstr>تعریف نیازسنجی</vt:lpstr>
      <vt:lpstr>اهمیت نیازسنجی در برنامه ریزی</vt:lpstr>
      <vt:lpstr>سووالهای اساسی در یک برنامه نیازسنجی</vt:lpstr>
      <vt:lpstr>   جايگاه نيازسنجي در برنامه ریزی  </vt:lpstr>
      <vt:lpstr>اصول نيازسنجي </vt:lpstr>
      <vt:lpstr>‌اصل تداوم و تعهد</vt:lpstr>
      <vt:lpstr> اصل جامعيت </vt:lpstr>
      <vt:lpstr> اصل مشاركت</vt:lpstr>
      <vt:lpstr>اصل عينيت </vt:lpstr>
      <vt:lpstr> اصل توجه نابرابر</vt:lpstr>
      <vt:lpstr>سطوح نیاز سنجی در نظام شبکه</vt:lpstr>
      <vt:lpstr>PowerPoint Presentation</vt:lpstr>
      <vt:lpstr>PowerPoint Presentation</vt:lpstr>
      <vt:lpstr>PowerPoint Presentation</vt:lpstr>
      <vt:lpstr> سطوح اجرایی</vt:lpstr>
      <vt:lpstr>مبانی برنامه  نیازسنجی در سطوح محیطی </vt:lpstr>
      <vt:lpstr> ساختار اجرایی برنامه</vt:lpstr>
      <vt:lpstr> شرح وظایف </vt:lpstr>
      <vt:lpstr> شرح وظایف</vt:lpstr>
      <vt:lpstr>مبانی برنامه نیازسنجی در سطوح شهرستان، دانشگاه و وزارت </vt:lpstr>
      <vt:lpstr> ساختار اجرایی برنامه</vt:lpstr>
      <vt:lpstr> شرح وظایف </vt:lpstr>
      <vt:lpstr> شرح وظایف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Dr.janzadeh</cp:lastModifiedBy>
  <cp:revision>130</cp:revision>
  <dcterms:created xsi:type="dcterms:W3CDTF">2011-09-24T18:48:30Z</dcterms:created>
  <dcterms:modified xsi:type="dcterms:W3CDTF">2017-11-26T06:31:17Z</dcterms:modified>
</cp:coreProperties>
</file>